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0"/>
  </p:notesMasterIdLst>
  <p:handoutMasterIdLst>
    <p:handoutMasterId r:id="rId51"/>
  </p:handoutMasterIdLst>
  <p:sldIdLst>
    <p:sldId id="625" r:id="rId5"/>
    <p:sldId id="575" r:id="rId6"/>
    <p:sldId id="626" r:id="rId7"/>
    <p:sldId id="581" r:id="rId8"/>
    <p:sldId id="489" r:id="rId9"/>
    <p:sldId id="487" r:id="rId10"/>
    <p:sldId id="488" r:id="rId11"/>
    <p:sldId id="628" r:id="rId12"/>
    <p:sldId id="534" r:id="rId13"/>
    <p:sldId id="535" r:id="rId14"/>
    <p:sldId id="536" r:id="rId15"/>
    <p:sldId id="537" r:id="rId16"/>
    <p:sldId id="538" r:id="rId17"/>
    <p:sldId id="513" r:id="rId18"/>
    <p:sldId id="514" r:id="rId19"/>
    <p:sldId id="540" r:id="rId20"/>
    <p:sldId id="541" r:id="rId21"/>
    <p:sldId id="542" r:id="rId22"/>
    <p:sldId id="495" r:id="rId23"/>
    <p:sldId id="496" r:id="rId24"/>
    <p:sldId id="498" r:id="rId25"/>
    <p:sldId id="638" r:id="rId26"/>
    <p:sldId id="643" r:id="rId27"/>
    <p:sldId id="527" r:id="rId28"/>
    <p:sldId id="539" r:id="rId29"/>
    <p:sldId id="630" r:id="rId30"/>
    <p:sldId id="528" r:id="rId31"/>
    <p:sldId id="530" r:id="rId32"/>
    <p:sldId id="631" r:id="rId33"/>
    <p:sldId id="529" r:id="rId34"/>
    <p:sldId id="531" r:id="rId35"/>
    <p:sldId id="532" r:id="rId36"/>
    <p:sldId id="533" r:id="rId37"/>
    <p:sldId id="641" r:id="rId38"/>
    <p:sldId id="633" r:id="rId39"/>
    <p:sldId id="644" r:id="rId40"/>
    <p:sldId id="547" r:id="rId41"/>
    <p:sldId id="544" r:id="rId42"/>
    <p:sldId id="545" r:id="rId43"/>
    <p:sldId id="546" r:id="rId44"/>
    <p:sldId id="642" r:id="rId45"/>
    <p:sldId id="635" r:id="rId46"/>
    <p:sldId id="637" r:id="rId47"/>
    <p:sldId id="640" r:id="rId48"/>
    <p:sldId id="584" r:id="rId49"/>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25"/>
            <p14:sldId id="575"/>
            <p14:sldId id="626"/>
            <p14:sldId id="581"/>
            <p14:sldId id="489"/>
            <p14:sldId id="487"/>
            <p14:sldId id="488"/>
            <p14:sldId id="628"/>
            <p14:sldId id="534"/>
            <p14:sldId id="535"/>
            <p14:sldId id="536"/>
            <p14:sldId id="537"/>
            <p14:sldId id="538"/>
            <p14:sldId id="513"/>
            <p14:sldId id="514"/>
            <p14:sldId id="540"/>
            <p14:sldId id="541"/>
            <p14:sldId id="542"/>
            <p14:sldId id="495"/>
            <p14:sldId id="496"/>
            <p14:sldId id="498"/>
            <p14:sldId id="638"/>
            <p14:sldId id="643"/>
            <p14:sldId id="527"/>
            <p14:sldId id="539"/>
            <p14:sldId id="630"/>
            <p14:sldId id="528"/>
            <p14:sldId id="530"/>
            <p14:sldId id="631"/>
            <p14:sldId id="529"/>
            <p14:sldId id="531"/>
            <p14:sldId id="532"/>
            <p14:sldId id="533"/>
            <p14:sldId id="641"/>
            <p14:sldId id="633"/>
            <p14:sldId id="644"/>
            <p14:sldId id="547"/>
            <p14:sldId id="544"/>
            <p14:sldId id="545"/>
            <p14:sldId id="546"/>
            <p14:sldId id="642"/>
            <p14:sldId id="635"/>
            <p14:sldId id="637"/>
            <p14:sldId id="640"/>
            <p14:sldId id="58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60" autoAdjust="0"/>
    <p:restoredTop sz="77563" autoAdjust="0"/>
  </p:normalViewPr>
  <p:slideViewPr>
    <p:cSldViewPr>
      <p:cViewPr varScale="1">
        <p:scale>
          <a:sx n="131" d="100"/>
          <a:sy n="131" d="100"/>
        </p:scale>
        <p:origin x="320" y="184"/>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279928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Transponder: receives radio waves and sends the feedback, and get the energy from the waves comes from the reader, the rectifier circuit stores the energy across the capacitor, and this energy used as supplier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3566637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Using</a:t>
            </a:r>
            <a:r>
              <a:rPr lang="de-DE" dirty="0"/>
              <a:t> </a:t>
            </a:r>
          </a:p>
        </p:txBody>
      </p:sp>
    </p:spTree>
    <p:extLst>
      <p:ext uri="{BB962C8B-B14F-4D97-AF65-F5344CB8AC3E}">
        <p14:creationId xmlns:p14="http://schemas.microsoft.com/office/powerpoint/2010/main" val="1976992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62473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7786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07054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0605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253169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269680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works on sending radio frequency or radio waves. So this technology used to automatically identify or tracking an object. So RFID tag should be attached to the object, which wanted to be tracked. And the reader is continuously sending the radio waves. So when the tag is with in reader range, the tag start sending back feedback signal to the reader. And can track multiple objects in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420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Active: has own power supply, passive: don’t has and relies on the radio waves which come from the reader for the source of energy, semi: has power supply but for transmitting the feedback signal it relies on the signal coming from reader.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1949186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Generator: which generates the radio waves. And to receive signal coming back from tag, uses rec. or detector. While to process the information which are sent by the </a:t>
            </a:r>
            <a:r>
              <a:rPr lang="en-US" dirty="0" err="1"/>
              <a:t>rfid</a:t>
            </a:r>
            <a:r>
              <a:rPr lang="en-US" dirty="0"/>
              <a:t> or received from the tag.</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3684862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06"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02.03.2018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449"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470"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5004048" y="2636912"/>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1900680"/>
            <a:ext cx="4800534" cy="3600400"/>
          </a:xfrm>
          <a:prstGeom prst="rect">
            <a:avLst/>
          </a:prstGeom>
        </p:spPr>
      </p:pic>
    </p:spTree>
    <p:extLst>
      <p:ext uri="{BB962C8B-B14F-4D97-AF65-F5344CB8AC3E}">
        <p14:creationId xmlns:p14="http://schemas.microsoft.com/office/powerpoint/2010/main" val="264750263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endParaRPr lang="de-DE" dirty="0"/>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25176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endParaRPr lang="de-DE" dirty="0"/>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237825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844824"/>
            <a:ext cx="4903530" cy="3691803"/>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8131175" cy="4941341"/>
          </a:xfrm>
        </p:spPr>
        <p:txBody>
          <a:bodyPr/>
          <a:lstStyle/>
          <a:p>
            <a:r>
              <a:rPr lang="en-US" dirty="0"/>
              <a:t>Passive tag: </a:t>
            </a:r>
          </a:p>
          <a:p>
            <a:pPr lvl="1"/>
            <a:r>
              <a:rPr lang="en-US" sz="2000" dirty="0"/>
              <a:t>Paper type</a:t>
            </a:r>
          </a:p>
          <a:p>
            <a:pPr lvl="1"/>
            <a:r>
              <a:rPr lang="en-US" sz="2000" dirty="0"/>
              <a:t>Cheaper</a:t>
            </a:r>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333264657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endParaRPr lang="de-DE" dirty="0"/>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Rectifier 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0988693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a:t>
            </a:r>
            <a:endParaRPr lang="de-DE" dirty="0"/>
          </a:p>
        </p:txBody>
      </p:sp>
      <p:sp>
        <p:nvSpPr>
          <p:cNvPr id="3" name="Content Placeholder 2"/>
          <p:cNvSpPr>
            <a:spLocks noGrp="1"/>
          </p:cNvSpPr>
          <p:nvPr>
            <p:ph idx="1"/>
          </p:nvPr>
        </p:nvSpPr>
        <p:spPr/>
        <p:txBody>
          <a:bodyPr/>
          <a:lstStyle/>
          <a:p>
            <a:r>
              <a:rPr lang="en-GB" dirty="0"/>
              <a:t>Passive 				Active </a:t>
            </a:r>
          </a:p>
          <a:p>
            <a:endParaRPr lang="en-GB" dirty="0"/>
          </a:p>
          <a:p>
            <a:endParaRPr lang="en-GB" dirty="0"/>
          </a:p>
          <a:p>
            <a:endParaRPr lang="en-GB" dirty="0"/>
          </a:p>
          <a:p>
            <a:endParaRPr lang="en-GB" dirty="0"/>
          </a:p>
          <a:p>
            <a:endParaRPr lang="en-GB" dirty="0"/>
          </a:p>
          <a:p>
            <a:pPr marL="0" indent="0">
              <a:buNone/>
            </a:pPr>
            <a:endParaRPr lang="en-GB" dirty="0"/>
          </a:p>
          <a:p>
            <a:r>
              <a:rPr lang="en-GB" dirty="0"/>
              <a:t>Power for the passive tag is provided by the reader</a:t>
            </a:r>
          </a:p>
          <a:p>
            <a:r>
              <a:rPr lang="en-GB" dirty="0"/>
              <a:t>Active systems can simultaneously read several tags and its reading range is longer</a:t>
            </a:r>
          </a:p>
          <a:p>
            <a:endParaRPr lang="en-GB" dirty="0"/>
          </a:p>
        </p:txBody>
      </p:sp>
      <p:sp>
        <p:nvSpPr>
          <p:cNvPr id="4" name="Date Placeholder 3"/>
          <p:cNvSpPr>
            <a:spLocks noGrp="1"/>
          </p:cNvSpPr>
          <p:nvPr>
            <p:ph type="dt" sz="half" idx="10"/>
          </p:nvPr>
        </p:nvSpPr>
        <p:spPr/>
        <p:txBody>
          <a:bodyPr/>
          <a:lstStyle/>
          <a:p>
            <a:endParaRPr lang="de-DE" dirty="0"/>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2"/>
          <a:srcRect l="17712" t="20586" r="33463" b="30390"/>
          <a:stretch/>
        </p:blipFill>
        <p:spPr>
          <a:xfrm>
            <a:off x="827584" y="1988840"/>
            <a:ext cx="3600400" cy="2032484"/>
          </a:xfrm>
          <a:prstGeom prst="rect">
            <a:avLst/>
          </a:prstGeom>
        </p:spPr>
      </p:pic>
      <p:pic>
        <p:nvPicPr>
          <p:cNvPr id="8" name="Grafik 7">
            <a:extLst>
              <a:ext uri="{FF2B5EF4-FFF2-40B4-BE49-F238E27FC236}">
                <a16:creationId xmlns:a16="http://schemas.microsoft.com/office/drawing/2014/main" id="{FB2ACB9F-AA0D-44F8-92C3-254E92CEA148}"/>
              </a:ext>
            </a:extLst>
          </p:cNvPr>
          <p:cNvPicPr>
            <a:picLocks noChangeAspect="1"/>
          </p:cNvPicPr>
          <p:nvPr/>
        </p:nvPicPr>
        <p:blipFill rotWithShape="1">
          <a:blip r:embed="rId3"/>
          <a:srcRect l="24800" t="30391" r="35825" b="20586"/>
          <a:stretch/>
        </p:blipFill>
        <p:spPr>
          <a:xfrm>
            <a:off x="4815526" y="1988840"/>
            <a:ext cx="2903549" cy="2032484"/>
          </a:xfrm>
          <a:prstGeom prst="rect">
            <a:avLst/>
          </a:prstGeom>
        </p:spPr>
      </p:pic>
    </p:spTree>
    <p:extLst>
      <p:ext uri="{BB962C8B-B14F-4D97-AF65-F5344CB8AC3E}">
        <p14:creationId xmlns:p14="http://schemas.microsoft.com/office/powerpoint/2010/main" val="36854542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in our project</a:t>
            </a:r>
            <a:endParaRPr lang="de-DE" dirty="0"/>
          </a:p>
        </p:txBody>
      </p:sp>
      <p:sp>
        <p:nvSpPr>
          <p:cNvPr id="3" name="Content Placeholder 2"/>
          <p:cNvSpPr>
            <a:spLocks noGrp="1"/>
          </p:cNvSpPr>
          <p:nvPr>
            <p:ph idx="1"/>
          </p:nvPr>
        </p:nvSpPr>
        <p:spPr/>
        <p:txBody>
          <a:bodyPr/>
          <a:lstStyle/>
          <a:p>
            <a:pPr marL="0" indent="0">
              <a:buNone/>
            </a:pPr>
            <a:r>
              <a:rPr lang="en-GB" b="1" dirty="0"/>
              <a:t>System 1				</a:t>
            </a:r>
            <a:r>
              <a:rPr lang="en-GB" b="1" dirty="0">
                <a:solidFill>
                  <a:srgbClr val="92D050"/>
                </a:solidFill>
              </a:rPr>
              <a:t>System 2</a:t>
            </a:r>
          </a:p>
          <a:p>
            <a:pPr marL="0" indent="0">
              <a:buNone/>
            </a:pPr>
            <a:r>
              <a:rPr lang="en-GB" dirty="0"/>
              <a:t>3 reader				1 reader at robot</a:t>
            </a:r>
          </a:p>
          <a:p>
            <a:pPr marL="0" indent="0">
              <a:buNone/>
            </a:pPr>
            <a:r>
              <a:rPr lang="en-GB" dirty="0"/>
              <a:t>1 active tag at robot			many passive tags</a:t>
            </a:r>
          </a:p>
        </p:txBody>
      </p:sp>
      <p:sp>
        <p:nvSpPr>
          <p:cNvPr id="4" name="Date Placeholder 3"/>
          <p:cNvSpPr>
            <a:spLocks noGrp="1"/>
          </p:cNvSpPr>
          <p:nvPr>
            <p:ph type="dt" sz="half" idx="10"/>
          </p:nvPr>
        </p:nvSpPr>
        <p:spPr/>
        <p:txBody>
          <a:bodyPr/>
          <a:lstStyle/>
          <a:p>
            <a:endParaRPr lang="de-DE" dirty="0"/>
          </a:p>
        </p:txBody>
      </p:sp>
      <p:grpSp>
        <p:nvGrpSpPr>
          <p:cNvPr id="46" name="Gruppieren 45">
            <a:extLst>
              <a:ext uri="{FF2B5EF4-FFF2-40B4-BE49-F238E27FC236}">
                <a16:creationId xmlns:a16="http://schemas.microsoft.com/office/drawing/2014/main" id="{0104171C-5762-4F45-8284-3AD1F5394681}"/>
              </a:ext>
            </a:extLst>
          </p:cNvPr>
          <p:cNvGrpSpPr/>
          <p:nvPr/>
        </p:nvGrpSpPr>
        <p:grpSpPr>
          <a:xfrm>
            <a:off x="4997737" y="2852936"/>
            <a:ext cx="3621732" cy="3008338"/>
            <a:chOff x="4997737" y="2852936"/>
            <a:chExt cx="3621732" cy="3008338"/>
          </a:xfrm>
        </p:grpSpPr>
        <p:sp>
          <p:nvSpPr>
            <p:cNvPr id="15" name="Rechteck 14">
              <a:extLst>
                <a:ext uri="{FF2B5EF4-FFF2-40B4-BE49-F238E27FC236}">
                  <a16:creationId xmlns:a16="http://schemas.microsoft.com/office/drawing/2014/main" id="{8C90B783-B4BE-41EC-971E-CACF22F39532}"/>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aute 15">
              <a:extLst>
                <a:ext uri="{FF2B5EF4-FFF2-40B4-BE49-F238E27FC236}">
                  <a16:creationId xmlns:a16="http://schemas.microsoft.com/office/drawing/2014/main" id="{8839C865-BDCB-4D14-8790-D280FC6CDC28}"/>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5" name="Gruppieren 24">
              <a:extLst>
                <a:ext uri="{FF2B5EF4-FFF2-40B4-BE49-F238E27FC236}">
                  <a16:creationId xmlns:a16="http://schemas.microsoft.com/office/drawing/2014/main" id="{F3CAA82A-2BEE-4BFD-B16E-50C011AAD481}"/>
                </a:ext>
              </a:extLst>
            </p:cNvPr>
            <p:cNvGrpSpPr/>
            <p:nvPr/>
          </p:nvGrpSpPr>
          <p:grpSpPr>
            <a:xfrm>
              <a:off x="5378029" y="3211588"/>
              <a:ext cx="219584" cy="2466129"/>
              <a:chOff x="5309679" y="3211588"/>
              <a:chExt cx="219584" cy="2466129"/>
            </a:xfrm>
          </p:grpSpPr>
          <p:sp>
            <p:nvSpPr>
              <p:cNvPr id="21" name="Sechseck 20">
                <a:extLst>
                  <a:ext uri="{FF2B5EF4-FFF2-40B4-BE49-F238E27FC236}">
                    <a16:creationId xmlns:a16="http://schemas.microsoft.com/office/drawing/2014/main" id="{FC24ADA0-F539-4CF3-A201-6F6957E16DE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21">
                <a:extLst>
                  <a:ext uri="{FF2B5EF4-FFF2-40B4-BE49-F238E27FC236}">
                    <a16:creationId xmlns:a16="http://schemas.microsoft.com/office/drawing/2014/main" id="{1E712670-A520-4622-B62B-422C7A50CC6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22">
                <a:extLst>
                  <a:ext uri="{FF2B5EF4-FFF2-40B4-BE49-F238E27FC236}">
                    <a16:creationId xmlns:a16="http://schemas.microsoft.com/office/drawing/2014/main" id="{09C7AE34-0593-413F-A271-05C460C10860}"/>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23">
                <a:extLst>
                  <a:ext uri="{FF2B5EF4-FFF2-40B4-BE49-F238E27FC236}">
                    <a16:creationId xmlns:a16="http://schemas.microsoft.com/office/drawing/2014/main" id="{54F81B41-BEF4-4656-9309-C3131D81DD74}"/>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26" name="Gruppieren 25">
              <a:extLst>
                <a:ext uri="{FF2B5EF4-FFF2-40B4-BE49-F238E27FC236}">
                  <a16:creationId xmlns:a16="http://schemas.microsoft.com/office/drawing/2014/main" id="{592E6800-2460-4D7E-B121-03843E25919D}"/>
                </a:ext>
              </a:extLst>
            </p:cNvPr>
            <p:cNvGrpSpPr/>
            <p:nvPr/>
          </p:nvGrpSpPr>
          <p:grpSpPr>
            <a:xfrm>
              <a:off x="6041703" y="3200502"/>
              <a:ext cx="219584" cy="2466129"/>
              <a:chOff x="5309679" y="3211588"/>
              <a:chExt cx="219584" cy="2466129"/>
            </a:xfrm>
          </p:grpSpPr>
          <p:sp>
            <p:nvSpPr>
              <p:cNvPr id="27" name="Sechseck 26">
                <a:extLst>
                  <a:ext uri="{FF2B5EF4-FFF2-40B4-BE49-F238E27FC236}">
                    <a16:creationId xmlns:a16="http://schemas.microsoft.com/office/drawing/2014/main" id="{94870C8B-D8CF-430D-A472-ED6344AB72F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27">
                <a:extLst>
                  <a:ext uri="{FF2B5EF4-FFF2-40B4-BE49-F238E27FC236}">
                    <a16:creationId xmlns:a16="http://schemas.microsoft.com/office/drawing/2014/main" id="{BC660CD8-8CA3-4638-906F-97BBD85C737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28">
                <a:extLst>
                  <a:ext uri="{FF2B5EF4-FFF2-40B4-BE49-F238E27FC236}">
                    <a16:creationId xmlns:a16="http://schemas.microsoft.com/office/drawing/2014/main" id="{AE2E920E-5A49-4D11-817C-5C871C9820F6}"/>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9">
                <a:extLst>
                  <a:ext uri="{FF2B5EF4-FFF2-40B4-BE49-F238E27FC236}">
                    <a16:creationId xmlns:a16="http://schemas.microsoft.com/office/drawing/2014/main" id="{36AF9688-54B7-4AED-ADAB-A6F98B849C4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1" name="Gruppieren 30">
              <a:extLst>
                <a:ext uri="{FF2B5EF4-FFF2-40B4-BE49-F238E27FC236}">
                  <a16:creationId xmlns:a16="http://schemas.microsoft.com/office/drawing/2014/main" id="{9D8FEB0A-8A43-4A9B-9FE9-C8C9F76C193C}"/>
                </a:ext>
              </a:extLst>
            </p:cNvPr>
            <p:cNvGrpSpPr/>
            <p:nvPr/>
          </p:nvGrpSpPr>
          <p:grpSpPr>
            <a:xfrm>
              <a:off x="6708937" y="3211588"/>
              <a:ext cx="219584" cy="2466129"/>
              <a:chOff x="5309679" y="3211588"/>
              <a:chExt cx="219584" cy="2466129"/>
            </a:xfrm>
          </p:grpSpPr>
          <p:sp>
            <p:nvSpPr>
              <p:cNvPr id="32" name="Sechseck 31">
                <a:extLst>
                  <a:ext uri="{FF2B5EF4-FFF2-40B4-BE49-F238E27FC236}">
                    <a16:creationId xmlns:a16="http://schemas.microsoft.com/office/drawing/2014/main" id="{535AD73C-1E16-4E45-AB05-5BA979A14F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32">
                <a:extLst>
                  <a:ext uri="{FF2B5EF4-FFF2-40B4-BE49-F238E27FC236}">
                    <a16:creationId xmlns:a16="http://schemas.microsoft.com/office/drawing/2014/main" id="{55E7A550-4AA3-4FDC-869B-2DACECC22662}"/>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33">
                <a:extLst>
                  <a:ext uri="{FF2B5EF4-FFF2-40B4-BE49-F238E27FC236}">
                    <a16:creationId xmlns:a16="http://schemas.microsoft.com/office/drawing/2014/main" id="{A4B9589C-2AE5-4F71-BC44-358C238E99C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34">
                <a:extLst>
                  <a:ext uri="{FF2B5EF4-FFF2-40B4-BE49-F238E27FC236}">
                    <a16:creationId xmlns:a16="http://schemas.microsoft.com/office/drawing/2014/main" id="{D4DEE8AE-EB7C-4D9A-8477-DF2400930B3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6" name="Gruppieren 35">
              <a:extLst>
                <a:ext uri="{FF2B5EF4-FFF2-40B4-BE49-F238E27FC236}">
                  <a16:creationId xmlns:a16="http://schemas.microsoft.com/office/drawing/2014/main" id="{EFAD0FE9-7229-419E-846A-0AE6B8A0005E}"/>
                </a:ext>
              </a:extLst>
            </p:cNvPr>
            <p:cNvGrpSpPr/>
            <p:nvPr/>
          </p:nvGrpSpPr>
          <p:grpSpPr>
            <a:xfrm>
              <a:off x="7405765" y="3198092"/>
              <a:ext cx="219584" cy="2466129"/>
              <a:chOff x="5309679" y="3211588"/>
              <a:chExt cx="219584" cy="2466129"/>
            </a:xfrm>
          </p:grpSpPr>
          <p:sp>
            <p:nvSpPr>
              <p:cNvPr id="37" name="Sechseck 36">
                <a:extLst>
                  <a:ext uri="{FF2B5EF4-FFF2-40B4-BE49-F238E27FC236}">
                    <a16:creationId xmlns:a16="http://schemas.microsoft.com/office/drawing/2014/main" id="{FB2101D7-C4BA-4F85-89A7-CD4273A5D36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37">
                <a:extLst>
                  <a:ext uri="{FF2B5EF4-FFF2-40B4-BE49-F238E27FC236}">
                    <a16:creationId xmlns:a16="http://schemas.microsoft.com/office/drawing/2014/main" id="{0484C5B0-684B-4CBF-A783-EE769C65B8DA}"/>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Sechseck 38">
                <a:extLst>
                  <a:ext uri="{FF2B5EF4-FFF2-40B4-BE49-F238E27FC236}">
                    <a16:creationId xmlns:a16="http://schemas.microsoft.com/office/drawing/2014/main" id="{FAD258E8-64FB-43C8-8653-F51E867A338C}"/>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Sechseck 39">
                <a:extLst>
                  <a:ext uri="{FF2B5EF4-FFF2-40B4-BE49-F238E27FC236}">
                    <a16:creationId xmlns:a16="http://schemas.microsoft.com/office/drawing/2014/main" id="{79FB2126-36B0-4759-BE73-727B8DEF2C8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41" name="Gruppieren 40">
              <a:extLst>
                <a:ext uri="{FF2B5EF4-FFF2-40B4-BE49-F238E27FC236}">
                  <a16:creationId xmlns:a16="http://schemas.microsoft.com/office/drawing/2014/main" id="{5916DF85-297E-4B6F-B29B-6B0B20F62EE7}"/>
                </a:ext>
              </a:extLst>
            </p:cNvPr>
            <p:cNvGrpSpPr/>
            <p:nvPr/>
          </p:nvGrpSpPr>
          <p:grpSpPr>
            <a:xfrm>
              <a:off x="8034365" y="3175584"/>
              <a:ext cx="219584" cy="2466129"/>
              <a:chOff x="5309679" y="3211588"/>
              <a:chExt cx="219584" cy="2466129"/>
            </a:xfrm>
          </p:grpSpPr>
          <p:sp>
            <p:nvSpPr>
              <p:cNvPr id="42" name="Sechseck 41">
                <a:extLst>
                  <a:ext uri="{FF2B5EF4-FFF2-40B4-BE49-F238E27FC236}">
                    <a16:creationId xmlns:a16="http://schemas.microsoft.com/office/drawing/2014/main" id="{1735F629-6D5E-4DFD-867F-94C7D8FF2AA0}"/>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Sechseck 42">
                <a:extLst>
                  <a:ext uri="{FF2B5EF4-FFF2-40B4-BE49-F238E27FC236}">
                    <a16:creationId xmlns:a16="http://schemas.microsoft.com/office/drawing/2014/main" id="{5ADB1788-302C-4E96-A78D-553F306E90C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Sechseck 43">
                <a:extLst>
                  <a:ext uri="{FF2B5EF4-FFF2-40B4-BE49-F238E27FC236}">
                    <a16:creationId xmlns:a16="http://schemas.microsoft.com/office/drawing/2014/main" id="{5F6A0EAA-C362-4F3A-AD9C-0A68C1B3C23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Sechseck 44">
                <a:extLst>
                  <a:ext uri="{FF2B5EF4-FFF2-40B4-BE49-F238E27FC236}">
                    <a16:creationId xmlns:a16="http://schemas.microsoft.com/office/drawing/2014/main" id="{F47FCF93-4832-4900-9FE9-3068BCD8CC4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0" name="Flussdiagramm: Zusammenführung 19">
              <a:extLst>
                <a:ext uri="{FF2B5EF4-FFF2-40B4-BE49-F238E27FC236}">
                  <a16:creationId xmlns:a16="http://schemas.microsoft.com/office/drawing/2014/main" id="{ABF814BE-B01F-4140-A8AF-2326CE1B4348}"/>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B46DC6C7-163C-47D2-BD23-294581B66DCA}"/>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grpSp>
        <p:nvGrpSpPr>
          <p:cNvPr id="48" name="Gruppieren 47">
            <a:extLst>
              <a:ext uri="{FF2B5EF4-FFF2-40B4-BE49-F238E27FC236}">
                <a16:creationId xmlns:a16="http://schemas.microsoft.com/office/drawing/2014/main" id="{76A1CEE1-C233-44A0-9B14-D54B2F064798}"/>
              </a:ext>
            </a:extLst>
          </p:cNvPr>
          <p:cNvGrpSpPr/>
          <p:nvPr/>
        </p:nvGrpSpPr>
        <p:grpSpPr>
          <a:xfrm>
            <a:off x="323528"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6872070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Hardware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35089094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endParaRPr lang="de-DE" dirty="0"/>
          </a:p>
        </p:txBody>
      </p:sp>
      <p:sp>
        <p:nvSpPr>
          <p:cNvPr id="7" name="Oval 6">
            <a:extLst>
              <a:ext uri="{FF2B5EF4-FFF2-40B4-BE49-F238E27FC236}">
                <a16:creationId xmlns:a16="http://schemas.microsoft.com/office/drawing/2014/main" id="{2C210207-9C8B-C748-AB91-E502EC4798BC}"/>
              </a:ext>
            </a:extLst>
          </p:cNvPr>
          <p:cNvSpPr/>
          <p:nvPr/>
        </p:nvSpPr>
        <p:spPr>
          <a:xfrm>
            <a:off x="2281237" y="1124744"/>
            <a:ext cx="4572000" cy="4572000"/>
          </a:xfrm>
          <a:prstGeom prst="ellipse">
            <a:avLst/>
          </a:prstGeom>
          <a:solidFill>
            <a:schemeClr val="bg2">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4CCB464-9688-574B-A72A-C9B8A00D114D}"/>
              </a:ext>
            </a:extLst>
          </p:cNvPr>
          <p:cNvSpPr/>
          <p:nvPr/>
        </p:nvSpPr>
        <p:spPr>
          <a:xfrm>
            <a:off x="2052637" y="2953544"/>
            <a:ext cx="457200" cy="914400"/>
          </a:xfrm>
          <a:prstGeom prst="rect">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3B2FB4-0F68-E54D-AAE0-309EE209B1E3}"/>
              </a:ext>
            </a:extLst>
          </p:cNvPr>
          <p:cNvSpPr/>
          <p:nvPr/>
        </p:nvSpPr>
        <p:spPr>
          <a:xfrm>
            <a:off x="6624637" y="2953544"/>
            <a:ext cx="457200" cy="914400"/>
          </a:xfrm>
          <a:prstGeom prst="rect">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2">
            <a:extLst>
              <a:ext uri="{28A0092B-C50C-407E-A947-70E740481C1C}">
                <a14:useLocalDpi xmlns:a14="http://schemas.microsoft.com/office/drawing/2010/main" val="0"/>
              </a:ext>
            </a:extLst>
          </a:blip>
          <a:srcRect l="16392"/>
          <a:stretch/>
        </p:blipFill>
        <p:spPr>
          <a:xfrm rot="16200000">
            <a:off x="3791548" y="3984365"/>
            <a:ext cx="1590976" cy="1474757"/>
          </a:xfrm>
          <a:prstGeom prst="rect">
            <a:avLst/>
          </a:prstGeom>
        </p:spPr>
      </p:pic>
      <p:cxnSp>
        <p:nvCxnSpPr>
          <p:cNvPr id="10" name="Straight Arrow Connector 9">
            <a:extLst>
              <a:ext uri="{FF2B5EF4-FFF2-40B4-BE49-F238E27FC236}">
                <a16:creationId xmlns:a16="http://schemas.microsoft.com/office/drawing/2014/main" id="{77A0AA3C-18EC-7F45-B31C-C2AA3BEA6370}"/>
              </a:ext>
            </a:extLst>
          </p:cNvPr>
          <p:cNvCxnSpPr/>
          <p:nvPr/>
        </p:nvCxnSpPr>
        <p:spPr>
          <a:xfrm flipV="1">
            <a:off x="899592" y="1772816"/>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469718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endParaRPr lang="de-DE" dirty="0"/>
          </a:p>
        </p:txBody>
      </p:sp>
      <p:pic>
        <p:nvPicPr>
          <p:cNvPr id="6" name="Picture 5">
            <a:extLst>
              <a:ext uri="{FF2B5EF4-FFF2-40B4-BE49-F238E27FC236}">
                <a16:creationId xmlns:a16="http://schemas.microsoft.com/office/drawing/2014/main" id="{8A33617B-5794-3149-BDEA-88311D4FD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108763"/>
            <a:ext cx="6048672" cy="4753656"/>
          </a:xfrm>
          <a:prstGeom prst="rect">
            <a:avLst/>
          </a:prstGeom>
        </p:spPr>
      </p:pic>
      <p:pic>
        <p:nvPicPr>
          <p:cNvPr id="10" name="Picture 9">
            <a:extLst>
              <a:ext uri="{FF2B5EF4-FFF2-40B4-BE49-F238E27FC236}">
                <a16:creationId xmlns:a16="http://schemas.microsoft.com/office/drawing/2014/main" id="{E32A358A-5EE5-7F4C-BFA2-8277F7A7A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946909">
            <a:off x="2538769" y="2132857"/>
            <a:ext cx="1894629" cy="960657"/>
          </a:xfrm>
          <a:prstGeom prst="rect">
            <a:avLst/>
          </a:prstGeom>
        </p:spPr>
      </p:pic>
    </p:spTree>
    <p:extLst>
      <p:ext uri="{BB962C8B-B14F-4D97-AF65-F5344CB8AC3E}">
        <p14:creationId xmlns:p14="http://schemas.microsoft.com/office/powerpoint/2010/main" val="25855474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Develop an emulator in </a:t>
            </a:r>
            <a:r>
              <a:rPr lang="en-US" kern="0" dirty="0" err="1"/>
              <a:t>Matlab</a:t>
            </a:r>
            <a:r>
              <a:rPr lang="en-US" kern="0" dirty="0"/>
              <a:t> to create a text file with RFID reader data </a:t>
            </a:r>
          </a:p>
          <a:p>
            <a:r>
              <a:rPr lang="en-US" kern="0" dirty="0"/>
              <a:t>Inputs:</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a:t>
            </a:r>
          </a:p>
          <a:p>
            <a:pPr lvl="1"/>
            <a:r>
              <a:rPr lang="en-US" kern="0" dirty="0"/>
              <a:t>Timestamp/orientation of robot</a:t>
            </a:r>
          </a:p>
          <a:p>
            <a:pPr lvl="1"/>
            <a:r>
              <a:rPr lang="en-US" kern="0" dirty="0"/>
              <a:t>Found UIDs</a:t>
            </a:r>
          </a:p>
          <a:p>
            <a:pPr lvl="1"/>
            <a:r>
              <a:rPr lang="en-US" kern="0" dirty="0"/>
              <a:t>Related RSSI [0...7]</a:t>
            </a:r>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Organization and workflow</a:t>
            </a:r>
          </a:p>
          <a:p>
            <a:pPr marL="457200" indent="-457200">
              <a:buFont typeface="+mj-lt"/>
              <a:buAutoNum type="arabicPeriod"/>
            </a:pPr>
            <a:r>
              <a:rPr lang="es-CO" dirty="0"/>
              <a:t>Motivation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93944600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a:blip r:embed="rId3"/>
          <a:stretch>
            <a:fillRect/>
          </a:stretch>
        </p:blipFill>
        <p:spPr>
          <a:xfrm>
            <a:off x="6012160" y="1506311"/>
            <a:ext cx="1821989" cy="207443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43134" y="2274394"/>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7A7BD3B-1148-4759-856C-464E2CFE7836}"/>
              </a:ext>
            </a:extLst>
          </p:cNvPr>
          <p:cNvPicPr>
            <a:picLocks noChangeAspect="1"/>
          </p:cNvPicPr>
          <p:nvPr/>
        </p:nvPicPr>
        <p:blipFill>
          <a:blip r:embed="rId3"/>
          <a:stretch>
            <a:fillRect/>
          </a:stretch>
        </p:blipFill>
        <p:spPr>
          <a:xfrm>
            <a:off x="-180528" y="1628800"/>
            <a:ext cx="9138693" cy="4368648"/>
          </a:xfrm>
          <a:prstGeom prst="rect">
            <a:avLst/>
          </a:prstGeom>
        </p:spPr>
      </p:pic>
      <p:sp>
        <p:nvSpPr>
          <p:cNvPr id="2" name="Title 1"/>
          <p:cNvSpPr>
            <a:spLocks noGrp="1"/>
          </p:cNvSpPr>
          <p:nvPr>
            <p:ph type="title"/>
          </p:nvPr>
        </p:nvSpPr>
        <p:spPr/>
        <p:txBody>
          <a:bodyPr/>
          <a:lstStyle/>
          <a:p>
            <a:r>
              <a:rPr lang="en-US" dirty="0"/>
              <a:t> Simulation update</a:t>
            </a:r>
            <a:endParaRPr lang="de-DE" dirty="0"/>
          </a:p>
        </p:txBody>
      </p:sp>
      <p:sp>
        <p:nvSpPr>
          <p:cNvPr id="3" name="Content Placeholder 2"/>
          <p:cNvSpPr>
            <a:spLocks noGrp="1"/>
          </p:cNvSpPr>
          <p:nvPr>
            <p:ph idx="1"/>
          </p:nvPr>
        </p:nvSpPr>
        <p:spPr>
          <a:xfrm>
            <a:off x="501650" y="984329"/>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For own measurements: </a:t>
            </a:r>
            <a:r>
              <a:rPr lang="en-US" u="sng" kern="0" dirty="0"/>
              <a:t>inconsistence</a:t>
            </a:r>
            <a:r>
              <a:rPr lang="en-US" kern="0" dirty="0"/>
              <a:t> between RSSI and distance tag and reader</a:t>
            </a:r>
          </a:p>
          <a:p>
            <a:pPr marL="0" indent="0">
              <a:buNone/>
            </a:pPr>
            <a:endParaRPr lang="en-US" kern="0" dirty="0"/>
          </a:p>
        </p:txBody>
      </p:sp>
      <p:sp>
        <p:nvSpPr>
          <p:cNvPr id="6" name="Oval 5">
            <a:extLst>
              <a:ext uri="{FF2B5EF4-FFF2-40B4-BE49-F238E27FC236}">
                <a16:creationId xmlns:a16="http://schemas.microsoft.com/office/drawing/2014/main" id="{DA9E5161-6753-134F-982B-41A6F3DE5B4B}"/>
              </a:ext>
            </a:extLst>
          </p:cNvPr>
          <p:cNvSpPr/>
          <p:nvPr/>
        </p:nvSpPr>
        <p:spPr>
          <a:xfrm>
            <a:off x="2699792" y="3645024"/>
            <a:ext cx="2592288" cy="6162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45F063B-9069-41D9-A0EE-DEC01E7B4095}"/>
              </a:ext>
            </a:extLst>
          </p:cNvPr>
          <p:cNvSpPr/>
          <p:nvPr/>
        </p:nvSpPr>
        <p:spPr>
          <a:xfrm>
            <a:off x="1979712" y="3550619"/>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22</a:t>
            </a:fld>
            <a:endParaRPr lang="de-DE"/>
          </a:p>
        </p:txBody>
      </p:sp>
      <p:sp>
        <p:nvSpPr>
          <p:cNvPr id="7" name="Rechteck 6">
            <a:extLst>
              <a:ext uri="{FF2B5EF4-FFF2-40B4-BE49-F238E27FC236}">
                <a16:creationId xmlns:a16="http://schemas.microsoft.com/office/drawing/2014/main" id="{1C699A15-D146-4524-9224-4DEBC20CC041}"/>
              </a:ext>
            </a:extLst>
          </p:cNvPr>
          <p:cNvSpPr/>
          <p:nvPr/>
        </p:nvSpPr>
        <p:spPr>
          <a:xfrm>
            <a:off x="3364459" y="2564904"/>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3901244"/>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1766657"/>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2900986"/>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1772816"/>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153089"/>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564904"/>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2635053"/>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2635054"/>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568158"/>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a:xfrm>
            <a:off x="496888" y="1124744"/>
            <a:ext cx="8131175" cy="4899819"/>
          </a:xfrm>
        </p:spPr>
        <p:txBody>
          <a:bodyPr/>
          <a:lstStyle/>
          <a:p>
            <a:r>
              <a:rPr lang="en-US" dirty="0"/>
              <a:t>The field and the inductor of the tag are perpendicular </a:t>
            </a:r>
          </a:p>
        </p:txBody>
      </p:sp>
      <p:sp>
        <p:nvSpPr>
          <p:cNvPr id="3" name="TextBox 2">
            <a:extLst>
              <a:ext uri="{FF2B5EF4-FFF2-40B4-BE49-F238E27FC236}">
                <a16:creationId xmlns:a16="http://schemas.microsoft.com/office/drawing/2014/main" id="{533AC7CE-78FD-C543-A04E-5D1C7D273A52}"/>
              </a:ext>
            </a:extLst>
          </p:cNvPr>
          <p:cNvSpPr txBox="1"/>
          <p:nvPr/>
        </p:nvSpPr>
        <p:spPr>
          <a:xfrm>
            <a:off x="3229058" y="2192456"/>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085675"/>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a:xfrm>
            <a:off x="496888" y="1124744"/>
            <a:ext cx="8131175" cy="4899819"/>
          </a:xfrm>
        </p:spPr>
        <p:txBody>
          <a:bodyPr/>
          <a:lstStyle/>
          <a:p>
            <a:r>
              <a:rPr lang="en-US" dirty="0"/>
              <a:t>Run the code (next chapter) to estimate the initial pose with the emulated data</a:t>
            </a:r>
          </a:p>
          <a:p>
            <a:r>
              <a:rPr lang="en-US" dirty="0"/>
              <a:t>Without inconsistence (data from paper):</a:t>
            </a:r>
          </a:p>
          <a:p>
            <a:pPr lvl="1"/>
            <a:r>
              <a:rPr lang="en-US" dirty="0"/>
              <a:t>Error in X,Y-Position:	0.2 cm</a:t>
            </a:r>
          </a:p>
          <a:p>
            <a:pPr lvl="1"/>
            <a:r>
              <a:rPr lang="en-US" dirty="0"/>
              <a:t>Error in orientation:	&lt; 1°</a:t>
            </a:r>
          </a:p>
          <a:p>
            <a:endParaRPr lang="en-US" dirty="0"/>
          </a:p>
          <a:p>
            <a:r>
              <a:rPr lang="en-US" dirty="0"/>
              <a:t>After the update (with blind spot):</a:t>
            </a:r>
          </a:p>
          <a:p>
            <a:pPr lvl="1"/>
            <a:r>
              <a:rPr lang="en-US" dirty="0"/>
              <a:t>Error in X, Y-Position:	1.0 cm</a:t>
            </a:r>
          </a:p>
          <a:p>
            <a:pPr lvl="1"/>
            <a:r>
              <a:rPr lang="en-US" dirty="0"/>
              <a:t>Error in orientation:	20°</a:t>
            </a:r>
          </a:p>
        </p:txBody>
      </p: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14948632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24</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Tree>
    <p:extLst>
      <p:ext uri="{BB962C8B-B14F-4D97-AF65-F5344CB8AC3E}">
        <p14:creationId xmlns:p14="http://schemas.microsoft.com/office/powerpoint/2010/main" val="7681553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Sending()</a:t>
            </a:r>
          </a:p>
        </p:txBody>
      </p:sp>
      <p:sp>
        <p:nvSpPr>
          <p:cNvPr id="4" name="Datumsplatzhalter 3"/>
          <p:cNvSpPr>
            <a:spLocks noGrp="1"/>
          </p:cNvSpPr>
          <p:nvPr>
            <p:ph type="dt" sz="half" idx="10"/>
          </p:nvPr>
        </p:nvSpPr>
        <p:spPr/>
        <p:txBody>
          <a:bodyPr/>
          <a:lstStyle/>
          <a:p>
            <a:fld id="{4B94FBF6-B6D4-4A60-89A2-A8869DBF6FA6}" type="slidenum">
              <a:rPr lang="de-DE" smtClean="0"/>
              <a:pPr/>
              <a:t>25</a:t>
            </a:fld>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897979"/>
            <a:ext cx="3551229" cy="5195317"/>
          </a:xfrm>
          <a:prstGeom prst="rect">
            <a:avLst/>
          </a:prstGeom>
        </p:spPr>
      </p:pic>
    </p:spTree>
    <p:extLst>
      <p:ext uri="{BB962C8B-B14F-4D97-AF65-F5344CB8AC3E}">
        <p14:creationId xmlns:p14="http://schemas.microsoft.com/office/powerpoint/2010/main" val="190373002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26</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213148551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Receiving</a:t>
            </a:r>
            <a:r>
              <a:rPr lang="de-DE" dirty="0"/>
              <a:t>()</a:t>
            </a:r>
            <a:endParaRPr lang="en-US" dirty="0"/>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New </a:t>
            </a:r>
            <a:r>
              <a:rPr lang="en-US" dirty="0" err="1"/>
              <a:t>TCPClient</a:t>
            </a:r>
            <a:r>
              <a:rPr lang="en-US" dirty="0"/>
              <a:t>(192.188.0.100, 8883);</a:t>
            </a:r>
          </a:p>
          <a:p>
            <a:r>
              <a:rPr lang="en-US" dirty="0"/>
              <a:t>Establish connection to </a:t>
            </a:r>
            <a:r>
              <a:rPr lang="en-US" dirty="0" err="1"/>
              <a:t>WiFi</a:t>
            </a:r>
            <a:r>
              <a:rPr lang="en-US" dirty="0"/>
              <a:t> module</a:t>
            </a:r>
          </a:p>
          <a:p>
            <a:r>
              <a:rPr lang="en-US" dirty="0"/>
              <a:t>New </a:t>
            </a:r>
            <a:r>
              <a:rPr lang="en-US" dirty="0" err="1"/>
              <a:t>Streamreader</a:t>
            </a:r>
            <a:r>
              <a:rPr lang="en-US" dirty="0"/>
              <a:t>()</a:t>
            </a:r>
          </a:p>
          <a:p>
            <a:r>
              <a:rPr lang="en-US" dirty="0"/>
              <a:t>As long as information from reader exists reading what RFID module sends:</a:t>
            </a:r>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27</a:t>
            </a:fld>
            <a:endParaRPr lang="de-DE"/>
          </a:p>
        </p:txBody>
      </p:sp>
      <p:sp>
        <p:nvSpPr>
          <p:cNvPr id="5" name="Textfeld 4"/>
          <p:cNvSpPr txBox="1"/>
          <p:nvPr/>
        </p:nvSpPr>
        <p:spPr>
          <a:xfrm>
            <a:off x="899592" y="3481844"/>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-UID=E00401503A5BDAE4,+RSSI=4/4</a:t>
            </a:r>
          </a:p>
        </p:txBody>
      </p:sp>
    </p:spTree>
    <p:extLst>
      <p:ext uri="{BB962C8B-B14F-4D97-AF65-F5344CB8AC3E}">
        <p14:creationId xmlns:p14="http://schemas.microsoft.com/office/powerpoint/2010/main" val="6033791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Receiving</a:t>
            </a:r>
            <a:r>
              <a:rPr lang="de-DE" dirty="0"/>
              <a:t>()</a:t>
            </a:r>
            <a:endParaRPr lang="en-US" dirty="0"/>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lIns="90000"/>
          <a:lstStyle/>
          <a:p>
            <a:fld id="{4B94FBF6-B6D4-4A60-89A2-A8869DBF6FA6}" type="slidenum">
              <a:rPr lang="de-DE" smtClean="0"/>
              <a:pPr/>
              <a:t>28</a:t>
            </a:fld>
            <a:endParaRPr lang="de-DE" dirty="0"/>
          </a:p>
        </p:txBody>
      </p:sp>
      <p:sp>
        <p:nvSpPr>
          <p:cNvPr id="7" name="Textfeld 6"/>
          <p:cNvSpPr txBox="1"/>
          <p:nvPr/>
        </p:nvSpPr>
        <p:spPr>
          <a:xfrm>
            <a:off x="1115616" y="1822352"/>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8" name="Textfeld 7"/>
          <p:cNvSpPr txBox="1"/>
          <p:nvPr/>
        </p:nvSpPr>
        <p:spPr>
          <a:xfrm>
            <a:off x="1116596" y="2663646"/>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9" name="Textfeld 8"/>
          <p:cNvSpPr txBox="1"/>
          <p:nvPr/>
        </p:nvSpPr>
        <p:spPr>
          <a:xfrm>
            <a:off x="1148158" y="3529111"/>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182680436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29</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8641158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201367" y="1171756"/>
            <a:ext cx="1440160" cy="615553"/>
          </a:xfrm>
          <a:prstGeom prst="rect">
            <a:avLst/>
          </a:prstGeom>
          <a:noFill/>
        </p:spPr>
        <p:txBody>
          <a:bodyPr wrap="square" rtlCol="0">
            <a:spAutoFit/>
          </a:bodyPr>
          <a:lstStyle/>
          <a:p>
            <a:r>
              <a:rPr lang="de-DE" sz="1800" dirty="0"/>
              <a:t>Stefan </a:t>
            </a:r>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200496" y="3258646"/>
            <a:ext cx="2232248" cy="1107996"/>
          </a:xfrm>
          <a:prstGeom prst="rect">
            <a:avLst/>
          </a:prstGeom>
          <a:noFill/>
        </p:spPr>
        <p:txBody>
          <a:bodyPr wrap="square" rtlCol="0">
            <a:spAutoFit/>
          </a:bodyPr>
          <a:lstStyle/>
          <a:p>
            <a:r>
              <a:rPr lang="de-DE" sz="1800" dirty="0"/>
              <a:t>Stephan</a:t>
            </a:r>
          </a:p>
          <a:p>
            <a:r>
              <a:rPr lang="de-DE" sz="1600" dirty="0"/>
              <a:t>Project Leader</a:t>
            </a:r>
          </a:p>
          <a:p>
            <a:r>
              <a:rPr lang="de-DE" sz="1600" dirty="0"/>
              <a:t>Simulation</a:t>
            </a:r>
          </a:p>
          <a:p>
            <a:r>
              <a:rPr lang="de-DE" sz="1600" dirty="0" err="1"/>
              <a:t>Ordering</a:t>
            </a:r>
            <a:r>
              <a:rPr lang="de-DE" sz="1600" dirty="0"/>
              <a:t> Components</a:t>
            </a:r>
          </a:p>
        </p:txBody>
      </p:sp>
      <p:sp>
        <p:nvSpPr>
          <p:cNvPr id="9" name="Rounded Rectangle 8">
            <a:extLst>
              <a:ext uri="{FF2B5EF4-FFF2-40B4-BE49-F238E27FC236}">
                <a16:creationId xmlns:a16="http://schemas.microsoft.com/office/drawing/2014/main" id="{4230791E-CCE5-A143-BEDC-C9144189BF11}"/>
              </a:ext>
            </a:extLst>
          </p:cNvPr>
          <p:cNvSpPr/>
          <p:nvPr/>
        </p:nvSpPr>
        <p:spPr>
          <a:xfrm>
            <a:off x="4731805" y="1106682"/>
            <a:ext cx="1512168"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0" name="Rounded Rectangle 9">
            <a:extLst>
              <a:ext uri="{FF2B5EF4-FFF2-40B4-BE49-F238E27FC236}">
                <a16:creationId xmlns:a16="http://schemas.microsoft.com/office/drawing/2014/main" id="{BC1928A8-9BE3-7E44-985D-E587EBC7DE24}"/>
              </a:ext>
            </a:extLst>
          </p:cNvPr>
          <p:cNvSpPr/>
          <p:nvPr/>
        </p:nvSpPr>
        <p:spPr>
          <a:xfrm>
            <a:off x="4740435" y="3200957"/>
            <a:ext cx="1512168"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1" name="TextBox 10">
            <a:extLst>
              <a:ext uri="{FF2B5EF4-FFF2-40B4-BE49-F238E27FC236}">
                <a16:creationId xmlns:a16="http://schemas.microsoft.com/office/drawing/2014/main" id="{3316C1D2-E578-3A43-B057-54B0EB060BCC}"/>
              </a:ext>
            </a:extLst>
          </p:cNvPr>
          <p:cNvSpPr txBox="1"/>
          <p:nvPr/>
        </p:nvSpPr>
        <p:spPr>
          <a:xfrm>
            <a:off x="6396735" y="1106682"/>
            <a:ext cx="2236089" cy="1600438"/>
          </a:xfrm>
          <a:prstGeom prst="rect">
            <a:avLst/>
          </a:prstGeom>
          <a:noFill/>
        </p:spPr>
        <p:txBody>
          <a:bodyPr wrap="square" rtlCol="0">
            <a:spAutoFit/>
          </a:bodyPr>
          <a:lstStyle/>
          <a:p>
            <a:r>
              <a:rPr lang="de-DE" sz="1800" dirty="0"/>
              <a:t>Abdulrahman</a:t>
            </a:r>
          </a:p>
          <a:p>
            <a:r>
              <a:rPr lang="de-DE" sz="1600" dirty="0"/>
              <a:t>Communication</a:t>
            </a:r>
          </a:p>
          <a:p>
            <a:r>
              <a:rPr lang="de-DE" sz="1600" dirty="0"/>
              <a:t>Hardware Setup</a:t>
            </a:r>
          </a:p>
          <a:p>
            <a:r>
              <a:rPr lang="de-DE" sz="1600" dirty="0" err="1"/>
              <a:t>Ordering</a:t>
            </a:r>
            <a:r>
              <a:rPr lang="de-DE" sz="1600" dirty="0"/>
              <a:t> Components</a:t>
            </a:r>
          </a:p>
          <a:p>
            <a:r>
              <a:rPr lang="de-DE" sz="1600" dirty="0"/>
              <a:t>WiFi &amp; RFID </a:t>
            </a:r>
            <a:r>
              <a:rPr lang="de-DE" sz="1600" dirty="0" err="1"/>
              <a:t>Programming</a:t>
            </a:r>
            <a:endParaRPr lang="de-DE" sz="1600" dirty="0"/>
          </a:p>
        </p:txBody>
      </p:sp>
      <p:sp>
        <p:nvSpPr>
          <p:cNvPr id="12" name="TextBox 11">
            <a:extLst>
              <a:ext uri="{FF2B5EF4-FFF2-40B4-BE49-F238E27FC236}">
                <a16:creationId xmlns:a16="http://schemas.microsoft.com/office/drawing/2014/main" id="{DE68A196-641E-8846-998C-1E65D842B67D}"/>
              </a:ext>
            </a:extLst>
          </p:cNvPr>
          <p:cNvSpPr txBox="1"/>
          <p:nvPr/>
        </p:nvSpPr>
        <p:spPr>
          <a:xfrm>
            <a:off x="6425802" y="3249436"/>
            <a:ext cx="2207022" cy="1107996"/>
          </a:xfrm>
          <a:prstGeom prst="rect">
            <a:avLst/>
          </a:prstGeom>
          <a:noFill/>
        </p:spPr>
        <p:txBody>
          <a:bodyPr wrap="square" rtlCol="0">
            <a:spAutoFit/>
          </a:bodyPr>
          <a:lstStyle/>
          <a:p>
            <a:r>
              <a:rPr lang="de-DE" sz="1800" dirty="0"/>
              <a:t>Medhini</a:t>
            </a:r>
          </a:p>
          <a:p>
            <a:r>
              <a:rPr lang="de-DE" sz="1600" dirty="0" err="1"/>
              <a:t>Existing</a:t>
            </a:r>
            <a:r>
              <a:rPr lang="de-DE" sz="1600" dirty="0"/>
              <a:t> </a:t>
            </a:r>
            <a:r>
              <a:rPr lang="de-DE" sz="1600" dirty="0" err="1"/>
              <a:t>setup</a:t>
            </a:r>
            <a:r>
              <a:rPr lang="de-DE" sz="1600" dirty="0"/>
              <a:t> </a:t>
            </a:r>
          </a:p>
          <a:p>
            <a:r>
              <a:rPr lang="de-DE" sz="1600" dirty="0"/>
              <a:t>Communication</a:t>
            </a:r>
          </a:p>
          <a:p>
            <a:r>
              <a:rPr lang="de-DE" sz="1600" dirty="0"/>
              <a:t>Hardware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29" y="1171756"/>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a:extLst>
              <a:ext uri="{28A0092B-C50C-407E-A947-70E740481C1C}">
                <a14:useLocalDpi xmlns:a14="http://schemas.microsoft.com/office/drawing/2010/main" val="0"/>
              </a:ext>
            </a:extLst>
          </a:blip>
          <a:srcRect r="12729"/>
          <a:stretch/>
        </p:blipFill>
        <p:spPr>
          <a:xfrm rot="5400000">
            <a:off x="388683" y="3148090"/>
            <a:ext cx="1798527" cy="1545636"/>
          </a:xfrm>
          <a:prstGeom prst="rect">
            <a:avLst/>
          </a:prstGeom>
        </p:spPr>
      </p:pic>
    </p:spTree>
    <p:extLst>
      <p:ext uri="{BB962C8B-B14F-4D97-AF65-F5344CB8AC3E}">
        <p14:creationId xmlns:p14="http://schemas.microsoft.com/office/powerpoint/2010/main" val="201018975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30</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04" y="925985"/>
            <a:ext cx="2539436" cy="5167311"/>
          </a:xfrm>
          <a:prstGeom prst="rect">
            <a:avLst/>
          </a:prstGeom>
        </p:spPr>
      </p:pic>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2390043606"/>
              </p:ext>
            </p:extLst>
          </p:nvPr>
        </p:nvGraphicFramePr>
        <p:xfrm>
          <a:off x="3634715" y="918863"/>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16" y="1350952"/>
            <a:ext cx="5334000" cy="4381500"/>
          </a:xfrm>
          <a:prstGeom prst="rect">
            <a:avLst/>
          </a:prstGeom>
        </p:spPr>
      </p:pic>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35</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28390801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Recorded array</a:t>
            </a:r>
          </a:p>
        </p:txBody>
      </p:sp>
      <p:sp>
        <p:nvSpPr>
          <p:cNvPr id="2" name="Titel 1"/>
          <p:cNvSpPr>
            <a:spLocks noGrp="1"/>
          </p:cNvSpPr>
          <p:nvPr>
            <p:ph type="title"/>
          </p:nvPr>
        </p:nvSpPr>
        <p:spPr/>
        <p:txBody>
          <a:bodyPr/>
          <a:lstStyle/>
          <a:p>
            <a:r>
              <a:rPr lang="en-US" dirty="0"/>
              <a:t>Initial position &amp; orientation</a:t>
            </a:r>
          </a:p>
        </p:txBody>
      </p:sp>
      <p:sp>
        <p:nvSpPr>
          <p:cNvPr id="4" name="Datumsplatzhalter 3"/>
          <p:cNvSpPr>
            <a:spLocks noGrp="1"/>
          </p:cNvSpPr>
          <p:nvPr>
            <p:ph type="dt" sz="half" idx="10"/>
          </p:nvPr>
        </p:nvSpPr>
        <p:spPr/>
        <p:txBody>
          <a:bodyPr/>
          <a:lstStyle/>
          <a:p>
            <a:endParaRPr lang="de-DE" dirty="0"/>
          </a:p>
        </p:txBody>
      </p:sp>
      <p:pic>
        <p:nvPicPr>
          <p:cNvPr id="9" name="Inhaltsplatzhalter 8">
            <a:extLst>
              <a:ext uri="{FF2B5EF4-FFF2-40B4-BE49-F238E27FC236}">
                <a16:creationId xmlns:a16="http://schemas.microsoft.com/office/drawing/2014/main" id="{3999E95F-30F3-4D23-B7C5-8EE45B04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878882"/>
            <a:ext cx="2330877" cy="5100236"/>
          </a:xfrm>
        </p:spPr>
      </p:pic>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Tree>
    <p:extLst>
      <p:ext uri="{BB962C8B-B14F-4D97-AF65-F5344CB8AC3E}">
        <p14:creationId xmlns:p14="http://schemas.microsoft.com/office/powerpoint/2010/main" val="273193288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C36299-1CEB-4E98-B85F-CCFC97408E79}"/>
              </a:ext>
            </a:extLst>
          </p:cNvPr>
          <p:cNvSpPr>
            <a:spLocks noGrp="1"/>
          </p:cNvSpPr>
          <p:nvPr>
            <p:ph type="title"/>
          </p:nvPr>
        </p:nvSpPr>
        <p:spPr/>
        <p:txBody>
          <a:bodyPr/>
          <a:lstStyle/>
          <a:p>
            <a:r>
              <a:rPr lang="en-US" dirty="0"/>
              <a:t>Inconsistence RSSI &lt;-&gt; Distance</a:t>
            </a:r>
          </a:p>
        </p:txBody>
      </p:sp>
      <p:sp>
        <p:nvSpPr>
          <p:cNvPr id="3" name="Inhaltsplatzhalter 2">
            <a:extLst>
              <a:ext uri="{FF2B5EF4-FFF2-40B4-BE49-F238E27FC236}">
                <a16:creationId xmlns:a16="http://schemas.microsoft.com/office/drawing/2014/main" id="{18C051E5-8AD3-4ADC-A1AC-D7EC147B790D}"/>
              </a:ext>
            </a:extLst>
          </p:cNvPr>
          <p:cNvSpPr>
            <a:spLocks noGrp="1"/>
          </p:cNvSpPr>
          <p:nvPr>
            <p:ph idx="1"/>
          </p:nvPr>
        </p:nvSpPr>
        <p:spPr/>
        <p:txBody>
          <a:bodyPr/>
          <a:lstStyle/>
          <a:p>
            <a:r>
              <a:rPr lang="en-US" dirty="0"/>
              <a:t>Define the multiple distances related to one RSSI as:</a:t>
            </a:r>
          </a:p>
          <a:p>
            <a:pPr lvl="1"/>
            <a:r>
              <a:rPr lang="en-US" dirty="0"/>
              <a:t>Max, middle and min</a:t>
            </a:r>
          </a:p>
        </p:txBody>
      </p:sp>
      <p:sp>
        <p:nvSpPr>
          <p:cNvPr id="4" name="Datumsplatzhalter 3">
            <a:extLst>
              <a:ext uri="{FF2B5EF4-FFF2-40B4-BE49-F238E27FC236}">
                <a16:creationId xmlns:a16="http://schemas.microsoft.com/office/drawing/2014/main" id="{210A33B5-7626-43E8-A6B3-B09F9F0541A4}"/>
              </a:ext>
            </a:extLst>
          </p:cNvPr>
          <p:cNvSpPr>
            <a:spLocks noGrp="1"/>
          </p:cNvSpPr>
          <p:nvPr>
            <p:ph type="dt" sz="half" idx="10"/>
          </p:nvPr>
        </p:nvSpPr>
        <p:spPr/>
        <p:txBody>
          <a:bodyPr/>
          <a:lstStyle/>
          <a:p>
            <a:endParaRPr lang="de-DE" dirty="0"/>
          </a:p>
        </p:txBody>
      </p:sp>
      <p:graphicFrame>
        <p:nvGraphicFramePr>
          <p:cNvPr id="5" name="Tabelle 4">
            <a:extLst>
              <a:ext uri="{FF2B5EF4-FFF2-40B4-BE49-F238E27FC236}">
                <a16:creationId xmlns:a16="http://schemas.microsoft.com/office/drawing/2014/main" id="{D89A2A56-E017-4894-B7FB-1E5345EF8B1F}"/>
              </a:ext>
            </a:extLst>
          </p:cNvPr>
          <p:cNvGraphicFramePr>
            <a:graphicFrameLocks noGrp="1"/>
          </p:cNvGraphicFramePr>
          <p:nvPr>
            <p:extLst/>
          </p:nvPr>
        </p:nvGraphicFramePr>
        <p:xfrm>
          <a:off x="626230" y="2780928"/>
          <a:ext cx="7872489" cy="1483360"/>
        </p:xfrm>
        <a:graphic>
          <a:graphicData uri="http://schemas.openxmlformats.org/drawingml/2006/table">
            <a:tbl>
              <a:tblPr firstCol="1" bandRow="1">
                <a:tableStyleId>{5C22544A-7EE6-4342-B048-85BDC9FD1C3A}</a:tableStyleId>
              </a:tblPr>
              <a:tblGrid>
                <a:gridCol w="1856718">
                  <a:extLst>
                    <a:ext uri="{9D8B030D-6E8A-4147-A177-3AD203B41FA5}">
                      <a16:colId xmlns:a16="http://schemas.microsoft.com/office/drawing/2014/main" val="3963418369"/>
                    </a:ext>
                  </a:extLst>
                </a:gridCol>
                <a:gridCol w="658435">
                  <a:extLst>
                    <a:ext uri="{9D8B030D-6E8A-4147-A177-3AD203B41FA5}">
                      <a16:colId xmlns:a16="http://schemas.microsoft.com/office/drawing/2014/main" val="3803730442"/>
                    </a:ext>
                  </a:extLst>
                </a:gridCol>
                <a:gridCol w="658435">
                  <a:extLst>
                    <a:ext uri="{9D8B030D-6E8A-4147-A177-3AD203B41FA5}">
                      <a16:colId xmlns:a16="http://schemas.microsoft.com/office/drawing/2014/main" val="1194941819"/>
                    </a:ext>
                  </a:extLst>
                </a:gridCol>
                <a:gridCol w="658435">
                  <a:extLst>
                    <a:ext uri="{9D8B030D-6E8A-4147-A177-3AD203B41FA5}">
                      <a16:colId xmlns:a16="http://schemas.microsoft.com/office/drawing/2014/main" val="3669288399"/>
                    </a:ext>
                  </a:extLst>
                </a:gridCol>
                <a:gridCol w="658435">
                  <a:extLst>
                    <a:ext uri="{9D8B030D-6E8A-4147-A177-3AD203B41FA5}">
                      <a16:colId xmlns:a16="http://schemas.microsoft.com/office/drawing/2014/main" val="4003264983"/>
                    </a:ext>
                  </a:extLst>
                </a:gridCol>
                <a:gridCol w="658435">
                  <a:extLst>
                    <a:ext uri="{9D8B030D-6E8A-4147-A177-3AD203B41FA5}">
                      <a16:colId xmlns:a16="http://schemas.microsoft.com/office/drawing/2014/main" val="451837203"/>
                    </a:ext>
                  </a:extLst>
                </a:gridCol>
                <a:gridCol w="658435">
                  <a:extLst>
                    <a:ext uri="{9D8B030D-6E8A-4147-A177-3AD203B41FA5}">
                      <a16:colId xmlns:a16="http://schemas.microsoft.com/office/drawing/2014/main" val="2539444956"/>
                    </a:ext>
                  </a:extLst>
                </a:gridCol>
                <a:gridCol w="658435">
                  <a:extLst>
                    <a:ext uri="{9D8B030D-6E8A-4147-A177-3AD203B41FA5}">
                      <a16:colId xmlns:a16="http://schemas.microsoft.com/office/drawing/2014/main" val="442938474"/>
                    </a:ext>
                  </a:extLst>
                </a:gridCol>
                <a:gridCol w="658435">
                  <a:extLst>
                    <a:ext uri="{9D8B030D-6E8A-4147-A177-3AD203B41FA5}">
                      <a16:colId xmlns:a16="http://schemas.microsoft.com/office/drawing/2014/main" val="2765315493"/>
                    </a:ext>
                  </a:extLst>
                </a:gridCol>
                <a:gridCol w="748291">
                  <a:extLst>
                    <a:ext uri="{9D8B030D-6E8A-4147-A177-3AD203B41FA5}">
                      <a16:colId xmlns:a16="http://schemas.microsoft.com/office/drawing/2014/main" val="3190748214"/>
                    </a:ext>
                  </a:extLst>
                </a:gridCol>
              </a:tblGrid>
              <a:tr h="370840">
                <a:tc>
                  <a:txBody>
                    <a:bodyPr/>
                    <a:lstStyle/>
                    <a:p>
                      <a:r>
                        <a:rPr lang="en-US" sz="14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400" dirty="0"/>
                    </a:p>
                  </a:txBody>
                  <a:tcPr/>
                </a:tc>
                <a:extLst>
                  <a:ext uri="{0D108BD9-81ED-4DB2-BD59-A6C34878D82A}">
                    <a16:rowId xmlns:a16="http://schemas.microsoft.com/office/drawing/2014/main" val="3230661178"/>
                  </a:ext>
                </a:extLst>
              </a:tr>
              <a:tr h="370840">
                <a:tc>
                  <a:txBody>
                    <a:bodyPr/>
                    <a:lstStyle/>
                    <a:p>
                      <a:r>
                        <a:rPr lang="en-US" sz="1400" dirty="0"/>
                        <a:t>Distance in [cm]</a:t>
                      </a:r>
                    </a:p>
                  </a:txBody>
                  <a:tcPr/>
                </a:tc>
                <a:tc>
                  <a:txBody>
                    <a:bodyPr/>
                    <a:lstStyle/>
                    <a:p>
                      <a:r>
                        <a:rPr lang="en-US" sz="1400" dirty="0"/>
                        <a:t>14</a:t>
                      </a:r>
                    </a:p>
                  </a:txBody>
                  <a:tcPr/>
                </a:tc>
                <a:tc>
                  <a:txBody>
                    <a:bodyPr/>
                    <a:lstStyle/>
                    <a:p>
                      <a:r>
                        <a:rPr lang="en-US" sz="1400" dirty="0"/>
                        <a:t>9.75</a:t>
                      </a:r>
                    </a:p>
                  </a:txBody>
                  <a:tcPr/>
                </a:tc>
                <a:tc>
                  <a:txBody>
                    <a:bodyPr/>
                    <a:lstStyle/>
                    <a:p>
                      <a:r>
                        <a:rPr lang="en-US" sz="1400" dirty="0"/>
                        <a:t>9</a:t>
                      </a:r>
                    </a:p>
                  </a:txBody>
                  <a:tcPr/>
                </a:tc>
                <a:tc>
                  <a:txBody>
                    <a:bodyPr/>
                    <a:lstStyle/>
                    <a:p>
                      <a:r>
                        <a:rPr lang="en-US" sz="1400" dirty="0"/>
                        <a:t>8</a:t>
                      </a:r>
                    </a:p>
                  </a:txBody>
                  <a:tcPr/>
                </a:tc>
                <a:tc>
                  <a:txBody>
                    <a:bodyPr/>
                    <a:lstStyle/>
                    <a:p>
                      <a:r>
                        <a:rPr lang="en-US" sz="1400" dirty="0"/>
                        <a:t>7</a:t>
                      </a:r>
                    </a:p>
                  </a:txBody>
                  <a:tcPr/>
                </a:tc>
                <a:tc>
                  <a:txBody>
                    <a:bodyPr/>
                    <a:lstStyle/>
                    <a:p>
                      <a:r>
                        <a:rPr lang="en-US" sz="1400" dirty="0"/>
                        <a:t>6</a:t>
                      </a:r>
                    </a:p>
                  </a:txBody>
                  <a:tcPr/>
                </a:tc>
                <a:tc>
                  <a:txBody>
                    <a:bodyPr/>
                    <a:lstStyle/>
                    <a:p>
                      <a:r>
                        <a:rPr lang="en-US" sz="1400" dirty="0"/>
                        <a:t>3.5</a:t>
                      </a:r>
                    </a:p>
                  </a:txBody>
                  <a:tcPr/>
                </a:tc>
                <a:tc>
                  <a:txBody>
                    <a:bodyPr/>
                    <a:lstStyle/>
                    <a:p>
                      <a:r>
                        <a:rPr lang="en-US" sz="1400" dirty="0"/>
                        <a:t>2.75</a:t>
                      </a:r>
                    </a:p>
                  </a:txBody>
                  <a:tcPr/>
                </a:tc>
                <a:tc>
                  <a:txBody>
                    <a:bodyPr/>
                    <a:lstStyle/>
                    <a:p>
                      <a:r>
                        <a:rPr lang="en-US" sz="1400" b="1" dirty="0"/>
                        <a:t>Max</a:t>
                      </a:r>
                    </a:p>
                  </a:txBody>
                  <a:tcPr/>
                </a:tc>
                <a:extLst>
                  <a:ext uri="{0D108BD9-81ED-4DB2-BD59-A6C34878D82A}">
                    <a16:rowId xmlns:a16="http://schemas.microsoft.com/office/drawing/2014/main" val="3473230948"/>
                  </a:ext>
                </a:extLst>
              </a:tr>
              <a:tr h="370840">
                <a:tc>
                  <a:txBody>
                    <a:bodyPr/>
                    <a:lstStyle/>
                    <a:p>
                      <a:r>
                        <a:rPr lang="en-US" sz="1400" dirty="0"/>
                        <a:t>Distance in [cm]</a:t>
                      </a:r>
                    </a:p>
                  </a:txBody>
                  <a:tcPr/>
                </a:tc>
                <a:tc>
                  <a:txBody>
                    <a:bodyPr/>
                    <a:lstStyle/>
                    <a:p>
                      <a:r>
                        <a:rPr lang="en-US" sz="1400" dirty="0"/>
                        <a:t>5</a:t>
                      </a:r>
                    </a:p>
                  </a:txBody>
                  <a:tcPr/>
                </a:tc>
                <a:tc>
                  <a:txBody>
                    <a:bodyPr/>
                    <a:lstStyle/>
                    <a:p>
                      <a:r>
                        <a:rPr lang="en-US" sz="1400" dirty="0"/>
                        <a:t>5.1</a:t>
                      </a:r>
                    </a:p>
                  </a:txBody>
                  <a:tcPr/>
                </a:tc>
                <a:tc>
                  <a:txBody>
                    <a:bodyPr/>
                    <a:lstStyle/>
                    <a:p>
                      <a:r>
                        <a:rPr lang="en-US" sz="1400" dirty="0"/>
                        <a:t>5.3</a:t>
                      </a:r>
                    </a:p>
                  </a:txBody>
                  <a:tcPr/>
                </a:tc>
                <a:tc>
                  <a:txBody>
                    <a:bodyPr/>
                    <a:lstStyle/>
                    <a:p>
                      <a:r>
                        <a:rPr lang="en-US" sz="1400" dirty="0"/>
                        <a:t>5.5</a:t>
                      </a:r>
                    </a:p>
                  </a:txBody>
                  <a:tcPr/>
                </a:tc>
                <a:tc>
                  <a:txBody>
                    <a:bodyPr/>
                    <a:lstStyle/>
                    <a:p>
                      <a:r>
                        <a:rPr lang="en-US" sz="1400" dirty="0"/>
                        <a:t>5.8</a:t>
                      </a:r>
                    </a:p>
                  </a:txBody>
                  <a:tcPr/>
                </a:tc>
                <a:tc>
                  <a:txBody>
                    <a:bodyPr/>
                    <a:lstStyle/>
                    <a:p>
                      <a:r>
                        <a:rPr lang="en-US" sz="1400" dirty="0"/>
                        <a:t>4</a:t>
                      </a:r>
                    </a:p>
                  </a:txBody>
                  <a:tcPr/>
                </a:tc>
                <a:tc>
                  <a:txBody>
                    <a:bodyPr/>
                    <a:lstStyle/>
                    <a:p>
                      <a:r>
                        <a:rPr lang="en-US" sz="1400" dirty="0"/>
                        <a:t>-</a:t>
                      </a:r>
                    </a:p>
                  </a:txBody>
                  <a:tcPr/>
                </a:tc>
                <a:tc>
                  <a:txBody>
                    <a:bodyPr/>
                    <a:lstStyle/>
                    <a:p>
                      <a:r>
                        <a:rPr lang="en-US" sz="1400" dirty="0"/>
                        <a:t>-</a:t>
                      </a:r>
                    </a:p>
                  </a:txBody>
                  <a:tcPr/>
                </a:tc>
                <a:tc>
                  <a:txBody>
                    <a:bodyPr/>
                    <a:lstStyle/>
                    <a:p>
                      <a:r>
                        <a:rPr lang="en-US" sz="1400" b="1" dirty="0"/>
                        <a:t>Middle</a:t>
                      </a:r>
                    </a:p>
                  </a:txBody>
                  <a:tcPr/>
                </a:tc>
                <a:extLst>
                  <a:ext uri="{0D108BD9-81ED-4DB2-BD59-A6C34878D82A}">
                    <a16:rowId xmlns:a16="http://schemas.microsoft.com/office/drawing/2014/main" val="860627123"/>
                  </a:ext>
                </a:extLst>
              </a:tr>
              <a:tr h="370840">
                <a:tc>
                  <a:txBody>
                    <a:bodyPr/>
                    <a:lstStyle/>
                    <a:p>
                      <a:r>
                        <a:rPr lang="en-US" sz="1400" dirty="0"/>
                        <a:t>Distance in [cm]</a:t>
                      </a:r>
                    </a:p>
                  </a:txBody>
                  <a:tcPr/>
                </a:tc>
                <a:tc>
                  <a:txBody>
                    <a:bodyPr/>
                    <a:lstStyle/>
                    <a:p>
                      <a:r>
                        <a:rPr lang="en-US" sz="1400" dirty="0"/>
                        <a:t>-</a:t>
                      </a:r>
                    </a:p>
                  </a:txBody>
                  <a:tcPr/>
                </a:tc>
                <a:tc>
                  <a:txBody>
                    <a:bodyPr/>
                    <a:lstStyle/>
                    <a:p>
                      <a:r>
                        <a:rPr lang="en-US" sz="1400" dirty="0"/>
                        <a:t>4.7</a:t>
                      </a:r>
                    </a:p>
                  </a:txBody>
                  <a:tcPr/>
                </a:tc>
                <a:tc>
                  <a:txBody>
                    <a:bodyPr/>
                    <a:lstStyle/>
                    <a:p>
                      <a:r>
                        <a:rPr lang="en-US" sz="1400" dirty="0"/>
                        <a:t>4.5</a:t>
                      </a:r>
                    </a:p>
                  </a:txBody>
                  <a:tcPr/>
                </a:tc>
                <a:tc>
                  <a:txBody>
                    <a:bodyPr/>
                    <a:lstStyle/>
                    <a:p>
                      <a:r>
                        <a:rPr lang="en-US" sz="1400" dirty="0"/>
                        <a:t>4.3</a:t>
                      </a:r>
                    </a:p>
                  </a:txBody>
                  <a:tcPr/>
                </a:tc>
                <a:tc>
                  <a:txBody>
                    <a:bodyPr/>
                    <a:lstStyle/>
                    <a:p>
                      <a:r>
                        <a:rPr lang="en-US" sz="1400" dirty="0"/>
                        <a:t>4.2</a:t>
                      </a:r>
                    </a:p>
                  </a:txBody>
                  <a:tcPr/>
                </a:tc>
                <a:tc>
                  <a:txBody>
                    <a:bodyPr/>
                    <a:lstStyle/>
                    <a:p>
                      <a:r>
                        <a:rPr lang="en-US" sz="1400" dirty="0"/>
                        <a:t>-</a:t>
                      </a:r>
                    </a:p>
                  </a:txBody>
                  <a:tcPr/>
                </a:tc>
                <a:tc>
                  <a:txBody>
                    <a:bodyPr/>
                    <a:lstStyle/>
                    <a:p>
                      <a:r>
                        <a:rPr lang="en-US" sz="1400" dirty="0"/>
                        <a:t>-</a:t>
                      </a:r>
                    </a:p>
                  </a:txBody>
                  <a:tcPr/>
                </a:tc>
                <a:tc>
                  <a:txBody>
                    <a:bodyPr/>
                    <a:lstStyle/>
                    <a:p>
                      <a:r>
                        <a:rPr lang="en-US" sz="1400" dirty="0"/>
                        <a:t>-</a:t>
                      </a:r>
                    </a:p>
                  </a:txBody>
                  <a:tcPr/>
                </a:tc>
                <a:tc>
                  <a:txBody>
                    <a:bodyPr/>
                    <a:lstStyle/>
                    <a:p>
                      <a:r>
                        <a:rPr lang="en-US" sz="1400" b="1" dirty="0"/>
                        <a:t>Min</a:t>
                      </a:r>
                    </a:p>
                  </a:txBody>
                  <a:tcPr/>
                </a:tc>
                <a:extLst>
                  <a:ext uri="{0D108BD9-81ED-4DB2-BD59-A6C34878D82A}">
                    <a16:rowId xmlns:a16="http://schemas.microsoft.com/office/drawing/2014/main" val="1730306448"/>
                  </a:ext>
                </a:extLst>
              </a:tr>
            </a:tbl>
          </a:graphicData>
        </a:graphic>
      </p:graphicFrame>
    </p:spTree>
    <p:extLst>
      <p:ext uri="{BB962C8B-B14F-4D97-AF65-F5344CB8AC3E}">
        <p14:creationId xmlns:p14="http://schemas.microsoft.com/office/powerpoint/2010/main" val="209998951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6BCCCF0-7CEF-4BFC-B6A0-9D3553DF6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5" y="1340768"/>
            <a:ext cx="8552941" cy="4782503"/>
          </a:xfrm>
          <a:prstGeom prst="rect">
            <a:avLst/>
          </a:prstGeom>
        </p:spPr>
      </p:pic>
      <p:sp>
        <p:nvSpPr>
          <p:cNvPr id="2" name="Titel 1"/>
          <p:cNvSpPr>
            <a:spLocks noGrp="1"/>
          </p:cNvSpPr>
          <p:nvPr>
            <p:ph type="title"/>
          </p:nvPr>
        </p:nvSpPr>
        <p:spPr/>
        <p:txBody>
          <a:bodyPr/>
          <a:lstStyle/>
          <a:p>
            <a:r>
              <a:rPr lang="en-US" dirty="0"/>
              <a:t>Best 3 + correct distance</a:t>
            </a:r>
          </a:p>
        </p:txBody>
      </p:sp>
      <p:sp>
        <p:nvSpPr>
          <p:cNvPr id="4" name="Datumsplatzhalter 3"/>
          <p:cNvSpPr>
            <a:spLocks noGrp="1"/>
          </p:cNvSpPr>
          <p:nvPr>
            <p:ph type="dt" sz="half" idx="10"/>
          </p:nvPr>
        </p:nvSpPr>
        <p:spPr/>
        <p:txBody>
          <a:bodyPr/>
          <a:lstStyle/>
          <a:p>
            <a:fld id="{4B94FBF6-B6D4-4A60-89A2-A8869DBF6FA6}" type="slidenum">
              <a:rPr lang="de-DE" smtClean="0"/>
              <a:pPr/>
              <a:t>38</a:t>
            </a:fld>
            <a:endParaRPr lang="de-DE"/>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501650" y="1052736"/>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5808263"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044981"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087174" y="1772816"/>
            <a:ext cx="1468602" cy="16561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4389115" y="1536737"/>
            <a:ext cx="1714298" cy="17482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6321593" y="1424283"/>
            <a:ext cx="939388" cy="18607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806229" y="1395034"/>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7350650"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936752" y="2060847"/>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247818" y="2369843"/>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8013545" y="2923327"/>
            <a:ext cx="234273" cy="505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4684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sp>
        <p:nvSpPr>
          <p:cNvPr id="2" name="Titel 1"/>
          <p:cNvSpPr>
            <a:spLocks noGrp="1"/>
          </p:cNvSpPr>
          <p:nvPr>
            <p:ph type="title"/>
          </p:nvPr>
        </p:nvSpPr>
        <p:spPr/>
        <p:txBody>
          <a:bodyPr/>
          <a:lstStyle/>
          <a:p>
            <a:r>
              <a:rPr lang="en-US" dirty="0"/>
              <a:t>Trilateration</a:t>
            </a:r>
          </a:p>
        </p:txBody>
      </p:sp>
      <p:sp>
        <p:nvSpPr>
          <p:cNvPr id="4" name="Datumsplatzhalter 3"/>
          <p:cNvSpPr>
            <a:spLocks noGrp="1"/>
          </p:cNvSpPr>
          <p:nvPr>
            <p:ph type="dt" sz="half" idx="10"/>
          </p:nvPr>
        </p:nvSpPr>
        <p:spPr/>
        <p:txBody>
          <a:bodyPr/>
          <a:lstStyle/>
          <a:p>
            <a:fld id="{4B94FBF6-B6D4-4A60-89A2-A8869DBF6FA6}" type="slidenum">
              <a:rPr lang="de-DE" smtClean="0"/>
              <a:pPr/>
              <a:t>39</a:t>
            </a:fld>
            <a:endParaRPr lang="de-DE"/>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457" y="3789130"/>
            <a:ext cx="1047896" cy="1267002"/>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49441" y="4285169"/>
            <a:ext cx="1512168"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30044" y="3979420"/>
            <a:ext cx="1512168" cy="24986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154745663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a:t>Compute </a:t>
            </a:r>
            <a:r>
              <a:rPr lang="en-US" dirty="0" err="1"/>
              <a:t>centre</a:t>
            </a:r>
            <a:r>
              <a:rPr lang="en-US" dirty="0"/>
              <a:t> of robot</a:t>
            </a:r>
          </a:p>
        </p:txBody>
      </p:sp>
      <p:sp>
        <p:nvSpPr>
          <p:cNvPr id="4" name="Datumsplatzhalter 3"/>
          <p:cNvSpPr>
            <a:spLocks noGrp="1"/>
          </p:cNvSpPr>
          <p:nvPr>
            <p:ph type="dt" sz="half" idx="10"/>
          </p:nvPr>
        </p:nvSpPr>
        <p:spPr/>
        <p:txBody>
          <a:bodyPr/>
          <a:lstStyle/>
          <a:p>
            <a:endParaRPr lang="de-DE"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6" y="4026620"/>
            <a:ext cx="576064" cy="338554"/>
          </a:xfrm>
          <a:prstGeom prst="rect">
            <a:avLst/>
          </a:prstGeom>
          <a:noFill/>
        </p:spPr>
        <p:txBody>
          <a:bodyPr wrap="square" rtlCol="0">
            <a:spAutoFit/>
          </a:bodyPr>
          <a:lstStyle/>
          <a:p>
            <a:r>
              <a:rPr lang="en-US" sz="1600" dirty="0"/>
              <a:t>x</a:t>
            </a:r>
            <a:r>
              <a:rPr lang="en-US" sz="1600" baseline="-25000" dirty="0"/>
              <a:t>4</a:t>
            </a:r>
            <a:r>
              <a:rPr lang="en-US" sz="1600" dirty="0"/>
              <a:t>,y</a:t>
            </a:r>
            <a:r>
              <a:rPr lang="en-US" sz="1600" baseline="-25000" dirty="0"/>
              <a:t>4</a:t>
            </a:r>
            <a:endParaRPr lang="en-US" sz="1600" dirty="0"/>
          </a:p>
        </p:txBody>
      </p:sp>
      <p:sp>
        <p:nvSpPr>
          <p:cNvPr id="16" name="Textfeld 15"/>
          <p:cNvSpPr txBox="1"/>
          <p:nvPr/>
        </p:nvSpPr>
        <p:spPr>
          <a:xfrm>
            <a:off x="6080205" y="1530105"/>
            <a:ext cx="576064" cy="338554"/>
          </a:xfrm>
          <a:prstGeom prst="rect">
            <a:avLst/>
          </a:prstGeom>
          <a:noFill/>
        </p:spPr>
        <p:txBody>
          <a:bodyPr wrap="square" rtlCol="0">
            <a:spAutoFit/>
          </a:bodyPr>
          <a:lstStyle/>
          <a:p>
            <a:r>
              <a:rPr lang="en-US" sz="1600" dirty="0"/>
              <a:t>x</a:t>
            </a:r>
            <a:r>
              <a:rPr lang="en-US" sz="1600" baseline="-25000" dirty="0"/>
              <a:t>1</a:t>
            </a:r>
            <a:r>
              <a:rPr lang="en-US" sz="1600" dirty="0"/>
              <a:t>,y</a:t>
            </a:r>
            <a:r>
              <a:rPr lang="en-US" sz="1600" baseline="-25000" dirty="0"/>
              <a:t>1</a:t>
            </a:r>
            <a:endParaRPr lang="en-US" sz="1600" dirty="0"/>
          </a:p>
        </p:txBody>
      </p:sp>
      <p:sp>
        <p:nvSpPr>
          <p:cNvPr id="17" name="Textfeld 16"/>
          <p:cNvSpPr txBox="1"/>
          <p:nvPr/>
        </p:nvSpPr>
        <p:spPr>
          <a:xfrm>
            <a:off x="6080205" y="4783008"/>
            <a:ext cx="576064" cy="338554"/>
          </a:xfrm>
          <a:prstGeom prst="rect">
            <a:avLst/>
          </a:prstGeom>
          <a:noFill/>
        </p:spPr>
        <p:txBody>
          <a:bodyPr wrap="square" rtlCol="0">
            <a:spAutoFit/>
          </a:bodyPr>
          <a:lstStyle/>
          <a:p>
            <a:r>
              <a:rPr lang="en-US" sz="1600" dirty="0"/>
              <a:t>x</a:t>
            </a:r>
            <a:r>
              <a:rPr lang="en-US" sz="1600" baseline="-25000" dirty="0"/>
              <a:t>5</a:t>
            </a:r>
            <a:r>
              <a:rPr lang="en-US" sz="1600" dirty="0"/>
              <a:t>,y</a:t>
            </a:r>
            <a:r>
              <a:rPr lang="en-US" sz="1600" baseline="-25000" dirty="0"/>
              <a:t>5</a:t>
            </a:r>
            <a:endParaRPr lang="en-US" sz="1600" dirty="0"/>
          </a:p>
        </p:txBody>
      </p:sp>
      <p:sp>
        <p:nvSpPr>
          <p:cNvPr id="18" name="Inhaltsplatzhalter 17"/>
          <p:cNvSpPr txBox="1">
            <a:spLocks noGrp="1"/>
          </p:cNvSpPr>
          <p:nvPr>
            <p:ph idx="1"/>
          </p:nvPr>
        </p:nvSpPr>
        <p:spPr>
          <a:xfrm>
            <a:off x="496888" y="1341438"/>
            <a:ext cx="3629127"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19" name="Textfeld 18"/>
          <p:cNvSpPr txBox="1"/>
          <p:nvPr/>
        </p:nvSpPr>
        <p:spPr>
          <a:xfrm>
            <a:off x="4596677" y="1742659"/>
            <a:ext cx="576064" cy="338554"/>
          </a:xfrm>
          <a:prstGeom prst="rect">
            <a:avLst/>
          </a:prstGeom>
          <a:noFill/>
        </p:spPr>
        <p:txBody>
          <a:bodyPr wrap="square" rtlCol="0">
            <a:spAutoFit/>
          </a:bodyPr>
          <a:lstStyle/>
          <a:p>
            <a:r>
              <a:rPr lang="en-US" sz="1600" dirty="0"/>
              <a:t>x</a:t>
            </a:r>
            <a:r>
              <a:rPr lang="en-US" sz="1600" baseline="-25000" dirty="0"/>
              <a:t>8</a:t>
            </a:r>
            <a:r>
              <a:rPr lang="en-US" sz="1600" dirty="0"/>
              <a:t>,y</a:t>
            </a:r>
            <a:r>
              <a:rPr lang="en-US" sz="1600" baseline="-25000" dirty="0"/>
              <a:t>8</a:t>
            </a:r>
            <a:endParaRPr lang="en-US" sz="1600" dirty="0"/>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1" y="4805368"/>
            <a:ext cx="4377470" cy="847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41</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endParaRPr lang="de-DE" dirty="0"/>
          </a:p>
        </p:txBody>
      </p:sp>
      <p:sp>
        <p:nvSpPr>
          <p:cNvPr id="3" name="TextBox 2">
            <a:extLst>
              <a:ext uri="{FF2B5EF4-FFF2-40B4-BE49-F238E27FC236}">
                <a16:creationId xmlns:a16="http://schemas.microsoft.com/office/drawing/2014/main" id="{5E9F0C4D-CD3A-0C44-8DB5-F53ECFD26D19}"/>
              </a:ext>
            </a:extLst>
          </p:cNvPr>
          <p:cNvSpPr txBox="1"/>
          <p:nvPr/>
        </p:nvSpPr>
        <p:spPr>
          <a:xfrm>
            <a:off x="3563888" y="2132856"/>
            <a:ext cx="1280415" cy="523220"/>
          </a:xfrm>
          <a:prstGeom prst="rect">
            <a:avLst/>
          </a:prstGeom>
          <a:noFill/>
        </p:spPr>
        <p:txBody>
          <a:bodyPr wrap="none" rtlCol="0">
            <a:spAutoFit/>
          </a:bodyPr>
          <a:lstStyle/>
          <a:p>
            <a:r>
              <a:rPr lang="de-DE" dirty="0"/>
              <a:t>Video!!</a:t>
            </a:r>
          </a:p>
        </p:txBody>
      </p:sp>
    </p:spTree>
    <p:extLst>
      <p:ext uri="{BB962C8B-B14F-4D97-AF65-F5344CB8AC3E}">
        <p14:creationId xmlns:p14="http://schemas.microsoft.com/office/powerpoint/2010/main" val="129164778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lstStyle/>
          <a:p>
            <a:r>
              <a:rPr lang="en-US" dirty="0"/>
              <a:t>Pick alternative Positioning System</a:t>
            </a:r>
          </a:p>
          <a:p>
            <a:r>
              <a:rPr lang="en-US" dirty="0"/>
              <a:t>Evaluate</a:t>
            </a:r>
            <a:r>
              <a:rPr lang="de-DE" dirty="0"/>
              <a:t>, </a:t>
            </a:r>
            <a:r>
              <a:rPr lang="en-US" dirty="0"/>
              <a:t>compare</a:t>
            </a:r>
            <a:r>
              <a:rPr lang="de-DE" dirty="0"/>
              <a:t> </a:t>
            </a:r>
            <a:r>
              <a:rPr lang="de-DE" dirty="0" err="1"/>
              <a:t>and</a:t>
            </a:r>
            <a:r>
              <a:rPr lang="de-DE" dirty="0"/>
              <a:t> </a:t>
            </a:r>
            <a:r>
              <a:rPr lang="en-US" dirty="0"/>
              <a:t>develop</a:t>
            </a:r>
            <a:r>
              <a:rPr lang="de-DE" dirty="0"/>
              <a:t> </a:t>
            </a:r>
            <a:r>
              <a:rPr lang="de-DE" dirty="0" err="1"/>
              <a:t>proof-of-concept</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independence </a:t>
            </a:r>
          </a:p>
          <a:p>
            <a:pPr lvl="1"/>
            <a:r>
              <a:rPr lang="en-US" dirty="0"/>
              <a:t>No area limitations </a:t>
            </a:r>
          </a:p>
          <a:p>
            <a:pPr lvl="1"/>
            <a:r>
              <a:rPr lang="en-US" dirty="0"/>
              <a:t>Improved Accuracy good light condition</a:t>
            </a:r>
          </a:p>
          <a:p>
            <a:pPr lvl="1"/>
            <a:r>
              <a:rPr lang="en-US" dirty="0"/>
              <a:t>Improved Accuracy bad light condition</a:t>
            </a:r>
          </a:p>
          <a:p>
            <a:pPr lvl="1"/>
            <a:r>
              <a:rPr lang="en-US" dirty="0"/>
              <a:t>Improved Processing Time</a:t>
            </a:r>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20" y="3518367"/>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879989"/>
            <a:ext cx="463369" cy="416446"/>
          </a:xfrm>
          <a:prstGeom prst="rect">
            <a:avLst/>
          </a:prstGeom>
        </p:spPr>
      </p:pic>
      <p:pic>
        <p:nvPicPr>
          <p:cNvPr id="12" name="Picture 2" descr="Bildergebnis fÃ¼r fragezeichen symbol">
            <a:extLst>
              <a:ext uri="{FF2B5EF4-FFF2-40B4-BE49-F238E27FC236}">
                <a16:creationId xmlns:a16="http://schemas.microsoft.com/office/drawing/2014/main" id="{A473CD47-B5A2-634C-B09C-FF26BC9751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0556" y="4276825"/>
            <a:ext cx="572269" cy="38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88849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678629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p:sp>
        <p:nvSpPr>
          <p:cNvPr id="3" name="Marcador de contenido 2"/>
          <p:cNvSpPr>
            <a:spLocks noGrp="1"/>
          </p:cNvSpPr>
          <p:nvPr>
            <p:ph idx="1"/>
          </p:nvPr>
        </p:nvSpPr>
        <p:spPr/>
        <p:txBody>
          <a:bodyPr/>
          <a:lstStyle/>
          <a:p>
            <a:r>
              <a:rPr lang="es-CO" dirty="0"/>
              <a:t>Precise localization in any light conditions</a:t>
            </a:r>
          </a:p>
          <a:p>
            <a:r>
              <a:rPr lang="es-CO" dirty="0"/>
              <a:t>Achieve low processing time</a:t>
            </a:r>
          </a:p>
          <a:p>
            <a:r>
              <a:rPr lang="es-CO" dirty="0"/>
              <a:t>Ability to localize multiple robots</a:t>
            </a:r>
          </a:p>
          <a:p>
            <a:r>
              <a:rPr lang="es-CO" dirty="0"/>
              <a:t>Develop a system without space limitation</a:t>
            </a:r>
          </a:p>
          <a:p>
            <a:endParaRPr lang="es-CO" dirty="0"/>
          </a:p>
          <a:p>
            <a:endParaRPr lang="es-CO" dirty="0"/>
          </a:p>
          <a:p>
            <a:endParaRPr lang="es-CO"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4827220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endParaRPr lang="de-DE" dirty="0"/>
          </a:p>
        </p:txBody>
      </p:sp>
      <p:sp>
        <p:nvSpPr>
          <p:cNvPr id="5" name="Rounded Rectangle 4">
            <a:extLst>
              <a:ext uri="{FF2B5EF4-FFF2-40B4-BE49-F238E27FC236}">
                <a16:creationId xmlns:a16="http://schemas.microsoft.com/office/drawing/2014/main" id="{4C135DC7-C131-604D-973C-7A5B4C989D9E}"/>
              </a:ext>
            </a:extLst>
          </p:cNvPr>
          <p:cNvSpPr/>
          <p:nvPr/>
        </p:nvSpPr>
        <p:spPr>
          <a:xfrm>
            <a:off x="755576"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pic>
        <p:nvPicPr>
          <p:cNvPr id="7" name="Picture 6">
            <a:extLst>
              <a:ext uri="{FF2B5EF4-FFF2-40B4-BE49-F238E27FC236}">
                <a16:creationId xmlns:a16="http://schemas.microsoft.com/office/drawing/2014/main" id="{B63A4A5B-D779-DA48-B169-6DFD4C703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288" y="980728"/>
            <a:ext cx="2463800" cy="4216400"/>
          </a:xfrm>
          <a:prstGeom prst="rect">
            <a:avLst/>
          </a:prstGeom>
        </p:spPr>
      </p:pic>
      <p:sp>
        <p:nvSpPr>
          <p:cNvPr id="8" name="Rounded Rectangle 7">
            <a:extLst>
              <a:ext uri="{FF2B5EF4-FFF2-40B4-BE49-F238E27FC236}">
                <a16:creationId xmlns:a16="http://schemas.microsoft.com/office/drawing/2014/main" id="{5AFE5203-E48E-2A40-96F3-BCC9A5BE8C12}"/>
              </a:ext>
            </a:extLst>
          </p:cNvPr>
          <p:cNvSpPr/>
          <p:nvPr/>
        </p:nvSpPr>
        <p:spPr>
          <a:xfrm>
            <a:off x="6415831" y="2276872"/>
            <a:ext cx="1828577" cy="162395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Object</a:t>
            </a:r>
          </a:p>
        </p:txBody>
      </p:sp>
      <p:sp>
        <p:nvSpPr>
          <p:cNvPr id="9" name="Rectangle 8">
            <a:extLst>
              <a:ext uri="{FF2B5EF4-FFF2-40B4-BE49-F238E27FC236}">
                <a16:creationId xmlns:a16="http://schemas.microsoft.com/office/drawing/2014/main" id="{312DAB83-DCB3-B64F-ADD6-71916C3B7F6C}"/>
              </a:ext>
            </a:extLst>
          </p:cNvPr>
          <p:cNvSpPr/>
          <p:nvPr/>
        </p:nvSpPr>
        <p:spPr>
          <a:xfrm>
            <a:off x="6216402" y="2676688"/>
            <a:ext cx="199429"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5508104"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264188"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2972296" y="525357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Tree>
    <p:extLst>
      <p:ext uri="{BB962C8B-B14F-4D97-AF65-F5344CB8AC3E}">
        <p14:creationId xmlns:p14="http://schemas.microsoft.com/office/powerpoint/2010/main" val="2743404750"/>
      </p:ext>
    </p:extLst>
  </p:cSld>
  <p:clrMapOvr>
    <a:masterClrMapping/>
  </p:clrMapOvr>
  <p:transition spd="med"/>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12005</TotalTime>
  <Words>1346</Words>
  <Application>Microsoft Macintosh PowerPoint</Application>
  <PresentationFormat>On-screen Show (4:3)</PresentationFormat>
  <Paragraphs>578</Paragraphs>
  <Slides>45</Slides>
  <Notes>16</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45</vt:i4>
      </vt:variant>
    </vt:vector>
  </HeadingPairs>
  <TitlesOfParts>
    <vt:vector size="59" baseType="lpstr">
      <vt:lpstr>ヒラギノ角ゴ Pro W3</vt:lpstr>
      <vt:lpstr>Akkurat Light Office</vt:lpstr>
      <vt:lpstr>Arial</vt:lpstr>
      <vt:lpstr>Arial Narrow</vt:lpstr>
      <vt:lpstr>Calibri</vt:lpstr>
      <vt:lpstr>Lucida Console</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Agenda</vt:lpstr>
      <vt:lpstr>Team &amp; Organisation</vt:lpstr>
      <vt:lpstr>DYN Miniature Pipeless plant</vt:lpstr>
      <vt:lpstr>Project objective</vt:lpstr>
      <vt:lpstr>Project motivation </vt:lpstr>
      <vt:lpstr>Project Workflow</vt:lpstr>
      <vt:lpstr>Selection Process</vt:lpstr>
      <vt:lpstr>RFID (Radio Frequency Identification)</vt:lpstr>
      <vt:lpstr>RFID System</vt:lpstr>
      <vt:lpstr>RFID Reader</vt:lpstr>
      <vt:lpstr>RFID Tags</vt:lpstr>
      <vt:lpstr>RFID Tag</vt:lpstr>
      <vt:lpstr>Plant Setup</vt:lpstr>
      <vt:lpstr>Implementation in our project</vt:lpstr>
      <vt:lpstr>Hardware Setup</vt:lpstr>
      <vt:lpstr>Hardware Setup</vt:lpstr>
      <vt:lpstr>Hardware Setup</vt:lpstr>
      <vt:lpstr>Simulation</vt:lpstr>
      <vt:lpstr>Emulator</vt:lpstr>
      <vt:lpstr> Simulation update</vt:lpstr>
      <vt:lpstr>Possible reasons blind spot</vt:lpstr>
      <vt:lpstr>Simulation results with emulated data</vt:lpstr>
      <vt:lpstr>Software Implementation </vt:lpstr>
      <vt:lpstr>Sending()</vt:lpstr>
      <vt:lpstr>Software Implementation </vt:lpstr>
      <vt:lpstr>Receiving()</vt:lpstr>
      <vt:lpstr>Receiving()</vt:lpstr>
      <vt:lpstr>Software Implementation </vt:lpstr>
      <vt:lpstr>Initialization()</vt:lpstr>
      <vt:lpstr>Why is a Initialization necessary? </vt:lpstr>
      <vt:lpstr>Why is a Initialization necessary? </vt:lpstr>
      <vt:lpstr>Initialization Procedure</vt:lpstr>
      <vt:lpstr>Analyzing Initialization Array[8,14]</vt:lpstr>
      <vt:lpstr>Software Implementation </vt:lpstr>
      <vt:lpstr>Initial position &amp; orientation</vt:lpstr>
      <vt:lpstr>Inconsistence RSSI &lt;-&gt; Distance</vt:lpstr>
      <vt:lpstr>Best 3 + correct distance</vt:lpstr>
      <vt:lpstr>Trilateration</vt:lpstr>
      <vt:lpstr>Compute centre of robot</vt:lpstr>
      <vt:lpstr>Initialization Procedure</vt:lpstr>
      <vt:lpstr>Initialization Procedure</vt:lpstr>
      <vt:lpstr>Conclusion </vt:lpstr>
      <vt:lpstr>Future Work</vt:lpstr>
      <vt:lpstr>PowerPoint Presentation</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382</cp:revision>
  <dcterms:created xsi:type="dcterms:W3CDTF">2001-05-16T08:02:00Z</dcterms:created>
  <dcterms:modified xsi:type="dcterms:W3CDTF">2018-07-10T13:11:08Z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